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9" r:id="rId3"/>
    <p:sldId id="285" r:id="rId4"/>
    <p:sldId id="258" r:id="rId5"/>
    <p:sldId id="291" r:id="rId6"/>
    <p:sldId id="287" r:id="rId7"/>
    <p:sldId id="297" r:id="rId8"/>
    <p:sldId id="292" r:id="rId9"/>
    <p:sldId id="293" r:id="rId10"/>
    <p:sldId id="308" r:id="rId11"/>
    <p:sldId id="309" r:id="rId12"/>
    <p:sldId id="288" r:id="rId13"/>
    <p:sldId id="277" r:id="rId14"/>
    <p:sldId id="280" r:id="rId15"/>
    <p:sldId id="307" r:id="rId16"/>
    <p:sldId id="314" r:id="rId17"/>
    <p:sldId id="310" r:id="rId18"/>
    <p:sldId id="313" r:id="rId19"/>
    <p:sldId id="312" r:id="rId20"/>
    <p:sldId id="264" r:id="rId21"/>
    <p:sldId id="302" r:id="rId22"/>
    <p:sldId id="304" r:id="rId23"/>
    <p:sldId id="305" r:id="rId24"/>
    <p:sldId id="268" r:id="rId25"/>
    <p:sldId id="266" r:id="rId26"/>
    <p:sldId id="274" r:id="rId27"/>
    <p:sldId id="296" r:id="rId28"/>
    <p:sldId id="263" r:id="rId29"/>
    <p:sldId id="295" r:id="rId30"/>
    <p:sldId id="284" r:id="rId31"/>
    <p:sldId id="303" r:id="rId32"/>
    <p:sldId id="269" r:id="rId33"/>
    <p:sldId id="315" r:id="rId34"/>
    <p:sldId id="257" r:id="rId35"/>
    <p:sldId id="316" r:id="rId36"/>
    <p:sldId id="275" r:id="rId3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Rita\Mijn%20documenten\EMUTOM\Grafiek%20Global%20Health%20Risks.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Rita\Mijn%20documenten\EMUTOM\Grafiek%20Global%20Health%20Risks.DALY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48676918740869"/>
          <c:y val="2.9368568832640982E-2"/>
          <c:w val="0.68480630430195932"/>
          <c:h val="0.89412145313828706"/>
        </c:manualLayout>
      </c:layout>
      <c:barChart>
        <c:barDir val="bar"/>
        <c:grouping val="clustered"/>
        <c:varyColors val="0"/>
        <c:ser>
          <c:idx val="0"/>
          <c:order val="0"/>
          <c:tx>
            <c:v>Occupational risks</c:v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Blad1!$A$1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1"/>
          <c:order val="1"/>
          <c:tx>
            <c:v>Alcohol use</c:v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2"/>
          <c:order val="2"/>
          <c:tx>
            <c:v>Urban outdoor air pollution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Blad1!$A$3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er>
          <c:idx val="3"/>
          <c:order val="3"/>
          <c:tx>
            <c:v>Low fruit and vegetable intake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Blad1!$A$4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er>
          <c:idx val="4"/>
          <c:order val="4"/>
          <c:tx>
            <c:v>High cholesterol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Blad1!$A$5</c:f>
              <c:numCache>
                <c:formatCode>General</c:formatCode>
                <c:ptCount val="1"/>
                <c:pt idx="0">
                  <c:v>5.8</c:v>
                </c:pt>
              </c:numCache>
            </c:numRef>
          </c:val>
        </c:ser>
        <c:ser>
          <c:idx val="5"/>
          <c:order val="5"/>
          <c:tx>
            <c:v>High blood glucose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Blad1!$A$6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v>Physical inactivity</c:v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Blad1!$A$7</c:f>
              <c:numCache>
                <c:formatCode>General</c:formatCode>
                <c:ptCount val="1"/>
                <c:pt idx="0">
                  <c:v>7.7</c:v>
                </c:pt>
              </c:numCache>
            </c:numRef>
          </c:val>
        </c:ser>
        <c:ser>
          <c:idx val="7"/>
          <c:order val="7"/>
          <c:tx>
            <c:v>Overweight and obesity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Blad1!$A$8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</c:ser>
        <c:ser>
          <c:idx val="8"/>
          <c:order val="8"/>
          <c:tx>
            <c:v>High blood pressure</c:v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Blad1!$A$9</c:f>
              <c:numCache>
                <c:formatCode>General</c:formatCode>
                <c:ptCount val="1"/>
                <c:pt idx="0">
                  <c:v>16.8</c:v>
                </c:pt>
              </c:numCache>
            </c:numRef>
          </c:val>
        </c:ser>
        <c:ser>
          <c:idx val="9"/>
          <c:order val="9"/>
          <c:tx>
            <c:v>Tobacco use</c:v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Blad1!$A$10</c:f>
              <c:numCache>
                <c:formatCode>General</c:formatCode>
                <c:ptCount val="1"/>
                <c:pt idx="0">
                  <c:v>17.899999999999999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0"/>
        <c:overlap val="-42"/>
        <c:axId val="107018496"/>
        <c:axId val="107700224"/>
      </c:barChart>
      <c:catAx>
        <c:axId val="107018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107700224"/>
        <c:crosses val="autoZero"/>
        <c:auto val="0"/>
        <c:lblAlgn val="ctr"/>
        <c:lblOffset val="100"/>
        <c:noMultiLvlLbl val="0"/>
      </c:catAx>
      <c:valAx>
        <c:axId val="1077002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07018496"/>
        <c:crosses val="autoZero"/>
        <c:crossBetween val="between"/>
      </c:valAx>
      <c:spPr>
        <a:ln>
          <a:prstDash val="solid"/>
        </a:ln>
      </c:spPr>
    </c:plotArea>
    <c:legend>
      <c:legendPos val="l"/>
      <c:layout>
        <c:manualLayout>
          <c:xMode val="edge"/>
          <c:yMode val="edge"/>
          <c:x val="0"/>
          <c:y val="0.14289311852807521"/>
          <c:w val="0.30654905438796637"/>
          <c:h val="0.67309753532958161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0" i="0" kern="800" spc="-100" baseline="0">
              <a:latin typeface="Tw Cen MT Condensed" pitchFamily="34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10658728634534"/>
          <c:y val="2.9368568832640975E-2"/>
          <c:w val="0.720938224185392"/>
          <c:h val="0.89412145313828684"/>
        </c:manualLayout>
      </c:layout>
      <c:barChart>
        <c:barDir val="bar"/>
        <c:grouping val="clustered"/>
        <c:varyColors val="0"/>
        <c:ser>
          <c:idx val="0"/>
          <c:order val="0"/>
          <c:tx>
            <c:v>Low fruit and vegetable intake</c:v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Blad1!$A$1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ser>
          <c:idx val="1"/>
          <c:order val="1"/>
          <c:tx>
            <c:v>Occupational risks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2"/>
          <c:order val="2"/>
          <c:tx>
            <c:v>Illicit drugs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Blad1!$A$3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</c:ser>
        <c:ser>
          <c:idx val="3"/>
          <c:order val="3"/>
          <c:tx>
            <c:v>High cholesterol</c:v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Blad1!$A$4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4"/>
          <c:order val="4"/>
          <c:tx>
            <c:v>Physical inactivity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Blad1!$A$5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</c:ser>
        <c:ser>
          <c:idx val="5"/>
          <c:order val="5"/>
          <c:tx>
            <c:v>High blood glucose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Blad1!$A$6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</c:ser>
        <c:ser>
          <c:idx val="6"/>
          <c:order val="6"/>
          <c:tx>
            <c:v>High blood pressure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Blad1!$A$7</c:f>
              <c:numCache>
                <c:formatCode>General</c:formatCode>
                <c:ptCount val="1"/>
                <c:pt idx="0">
                  <c:v>6.1</c:v>
                </c:pt>
              </c:numCache>
            </c:numRef>
          </c:val>
        </c:ser>
        <c:ser>
          <c:idx val="7"/>
          <c:order val="7"/>
          <c:tx>
            <c:v>Overweight and obesity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Blad1!$A$8</c:f>
              <c:numCache>
                <c:formatCode>General</c:formatCode>
                <c:ptCount val="1"/>
                <c:pt idx="0">
                  <c:v>6.5</c:v>
                </c:pt>
              </c:numCache>
            </c:numRef>
          </c:val>
        </c:ser>
        <c:ser>
          <c:idx val="8"/>
          <c:order val="8"/>
          <c:tx>
            <c:v>Alcohol use</c:v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Blad1!$A$9</c:f>
              <c:numCache>
                <c:formatCode>General</c:formatCode>
                <c:ptCount val="1"/>
                <c:pt idx="0">
                  <c:v>6.7</c:v>
                </c:pt>
              </c:numCache>
            </c:numRef>
          </c:val>
        </c:ser>
        <c:ser>
          <c:idx val="9"/>
          <c:order val="9"/>
          <c:tx>
            <c:v>Tobacco use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Blad1!$A$10</c:f>
              <c:numCache>
                <c:formatCode>General</c:formatCode>
                <c:ptCount val="1"/>
                <c:pt idx="0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0"/>
        <c:overlap val="-42"/>
        <c:axId val="107612032"/>
        <c:axId val="107613568"/>
      </c:barChart>
      <c:catAx>
        <c:axId val="107612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107613568"/>
        <c:crosses val="autoZero"/>
        <c:auto val="0"/>
        <c:lblAlgn val="ctr"/>
        <c:lblOffset val="100"/>
        <c:noMultiLvlLbl val="0"/>
      </c:catAx>
      <c:valAx>
        <c:axId val="10761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07612032"/>
        <c:crosses val="autoZero"/>
        <c:crossBetween val="between"/>
      </c:valAx>
      <c:spPr>
        <a:ln>
          <a:prstDash val="solid"/>
        </a:ln>
      </c:spPr>
    </c:plotArea>
    <c:legend>
      <c:legendPos val="l"/>
      <c:layout>
        <c:manualLayout>
          <c:xMode val="edge"/>
          <c:yMode val="edge"/>
          <c:x val="0"/>
          <c:y val="0.14876683229460341"/>
          <c:w val="0.24554433134882558"/>
          <c:h val="0.67309753532958083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0" i="0" kern="800" spc="-100" baseline="0">
              <a:latin typeface="Tw Cen MT Condensed" pitchFamily="34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0.52515</cdr:x>
      <cdr:y>0.03304</cdr:y>
    </cdr:from>
    <cdr:to>
      <cdr:x>0.85264</cdr:x>
      <cdr:y>0.09251</cdr:y>
    </cdr:to>
    <cdr:sp macro="" textlink="">
      <cdr:nvSpPr>
        <cdr:cNvPr id="3" name="Tekstvak 2"/>
        <cdr:cNvSpPr txBox="1"/>
      </cdr:nvSpPr>
      <cdr:spPr>
        <a:xfrm xmlns:a="http://schemas.openxmlformats.org/drawingml/2006/main">
          <a:off x="3471420" y="142877"/>
          <a:ext cx="216486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BE" sz="1400" b="1"/>
            <a:t>Percentage of total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0.62999</cdr:x>
      <cdr:y>0.02423</cdr:y>
    </cdr:from>
    <cdr:to>
      <cdr:x>0.89823</cdr:x>
      <cdr:y>0.09251</cdr:y>
    </cdr:to>
    <cdr:sp macro="" textlink="">
      <cdr:nvSpPr>
        <cdr:cNvPr id="3" name="Tekstvak 2"/>
        <cdr:cNvSpPr txBox="1"/>
      </cdr:nvSpPr>
      <cdr:spPr>
        <a:xfrm xmlns:a="http://schemas.openxmlformats.org/drawingml/2006/main">
          <a:off x="4920541" y="104765"/>
          <a:ext cx="2095088" cy="295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BE" sz="1800" b="1">
              <a:latin typeface="Tw Cen MT Condensed" pitchFamily="34" charset="0"/>
            </a:rPr>
            <a:t>Percentage of total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4C4E5-6155-461A-8AEE-706E13F02336}" type="datetimeFigureOut">
              <a:rPr lang="nl-BE" smtClean="0"/>
              <a:pPr/>
              <a:t>29/11/2012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AB457-81B6-4F47-8D59-5E47B11AE99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9733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9BFAA-E820-42CB-8EB8-552BEF00328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60054-FE96-48C9-9F10-BDD82CB6F4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0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60054-FE96-48C9-9F10-BDD82CB6F4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5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92FA-77DA-4A7E-A633-E20A683A47E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E7DF-2A7C-4AF7-A786-3A0D384DA1D3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Afbeelding 6" descr="C:\Documents and Settings\Rita\Local Settings\Temporary Internet Files\Content.Word\LOGO Emutom 5333 x 3000.jpg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907704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hyperlink" Target="http://nl.wikipedia.org/wiki/Bestand:Flag_of_Europe.svg" TargetMode="External"/><Relationship Id="rId4" Type="http://schemas.openxmlformats.org/officeDocument/2006/relationships/image" Target="../media/image2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nl-NL" sz="5400" dirty="0" smtClean="0"/>
              <a:t>An </a:t>
            </a:r>
            <a:r>
              <a:rPr lang="nl-NL" sz="5400" dirty="0" err="1"/>
              <a:t>I</a:t>
            </a:r>
            <a:r>
              <a:rPr lang="nl-NL" sz="5400" dirty="0" err="1" smtClean="0"/>
              <a:t>ntroduction</a:t>
            </a:r>
            <a:r>
              <a:rPr lang="nl-NL" sz="5400" dirty="0" smtClean="0"/>
              <a:t> </a:t>
            </a:r>
            <a:r>
              <a:rPr lang="nl-NL" sz="5400" dirty="0" err="1" smtClean="0"/>
              <a:t>to</a:t>
            </a:r>
            <a:r>
              <a:rPr lang="nl-NL" sz="5400" dirty="0" smtClean="0"/>
              <a:t> </a:t>
            </a:r>
            <a:br>
              <a:rPr lang="nl-NL" sz="5400" dirty="0" smtClean="0"/>
            </a:br>
            <a:r>
              <a:rPr lang="nl-NL" sz="5400" dirty="0" err="1" smtClean="0"/>
              <a:t>Work</a:t>
            </a:r>
            <a:r>
              <a:rPr lang="nl-NL" sz="5400" dirty="0" smtClean="0"/>
              <a:t> </a:t>
            </a:r>
            <a:r>
              <a:rPr lang="nl-NL" sz="5400" dirty="0" err="1" smtClean="0"/>
              <a:t>and</a:t>
            </a:r>
            <a:r>
              <a:rPr lang="nl-NL" sz="5400" dirty="0" smtClean="0"/>
              <a:t> Health</a:t>
            </a:r>
            <a:endParaRPr lang="en-US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3600" dirty="0" err="1" smtClean="0">
                <a:solidFill>
                  <a:schemeClr val="tx1"/>
                </a:solidFill>
              </a:rPr>
              <a:t>Chapter</a:t>
            </a:r>
            <a:r>
              <a:rPr lang="nl-BE" sz="3600" dirty="0" smtClean="0">
                <a:solidFill>
                  <a:schemeClr val="tx1"/>
                </a:solidFill>
              </a:rPr>
              <a:t> 1</a:t>
            </a:r>
          </a:p>
          <a:p>
            <a:endParaRPr lang="nl-BE" sz="3600" dirty="0" smtClean="0">
              <a:solidFill>
                <a:schemeClr val="tx1"/>
              </a:solidFill>
            </a:endParaRPr>
          </a:p>
          <a:p>
            <a:r>
              <a:rPr lang="nl-BE" sz="2800" dirty="0" smtClean="0">
                <a:solidFill>
                  <a:schemeClr val="tx1"/>
                </a:solidFill>
              </a:rPr>
              <a:t>Lutgart Braeckman, MD, PhD, </a:t>
            </a:r>
            <a:r>
              <a:rPr lang="nl-BE" sz="2800" dirty="0" err="1" smtClean="0">
                <a:solidFill>
                  <a:schemeClr val="tx1"/>
                </a:solidFill>
              </a:rPr>
              <a:t>UGent</a:t>
            </a:r>
            <a:r>
              <a:rPr lang="nl-BE" sz="2800" dirty="0" smtClean="0">
                <a:solidFill>
                  <a:schemeClr val="tx1"/>
                </a:solidFill>
              </a:rPr>
              <a:t>, Belgium</a:t>
            </a:r>
          </a:p>
          <a:p>
            <a:r>
              <a:rPr lang="nl-BE" sz="2800" smtClean="0">
                <a:solidFill>
                  <a:schemeClr val="tx1"/>
                </a:solidFill>
              </a:rPr>
              <a:t>Version </a:t>
            </a:r>
            <a:r>
              <a:rPr lang="nl-BE" sz="2800" smtClean="0">
                <a:solidFill>
                  <a:schemeClr val="tx1"/>
                </a:solidFill>
              </a:rPr>
              <a:t>3/8/2012</a:t>
            </a:r>
            <a:endParaRPr lang="nl-BE" sz="2800" dirty="0" smtClean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323528" y="548680"/>
            <a:ext cx="85677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2400" b="1" dirty="0" smtClean="0"/>
              <a:t>Ranking of selected risk factors: 10 leading risk factor causes of death in high-income countries*, 2004</a:t>
            </a:r>
            <a:endParaRPr lang="en-US" sz="24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539552" y="6309320"/>
            <a:ext cx="8280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* </a:t>
            </a:r>
            <a:r>
              <a:rPr lang="nl-BE" sz="1200" dirty="0" err="1" smtClean="0"/>
              <a:t>Countries</a:t>
            </a:r>
            <a:r>
              <a:rPr lang="nl-BE" sz="1200" dirty="0" smtClean="0"/>
              <a:t> </a:t>
            </a:r>
            <a:r>
              <a:rPr lang="nl-BE" sz="1200" dirty="0" err="1" smtClean="0"/>
              <a:t>grouped</a:t>
            </a:r>
            <a:r>
              <a:rPr lang="nl-BE" sz="1200" dirty="0" smtClean="0"/>
              <a:t> </a:t>
            </a:r>
            <a:r>
              <a:rPr lang="nl-BE" sz="1200" dirty="0" err="1" smtClean="0"/>
              <a:t>by</a:t>
            </a:r>
            <a:r>
              <a:rPr lang="nl-BE" sz="1200" dirty="0" smtClean="0"/>
              <a:t> </a:t>
            </a:r>
            <a:r>
              <a:rPr lang="nl-BE" sz="1200" dirty="0" err="1" smtClean="0"/>
              <a:t>gross</a:t>
            </a:r>
            <a:r>
              <a:rPr lang="nl-BE" sz="1200" dirty="0" smtClean="0"/>
              <a:t> </a:t>
            </a:r>
            <a:r>
              <a:rPr lang="nl-BE" sz="1200" dirty="0" err="1" smtClean="0"/>
              <a:t>national</a:t>
            </a:r>
            <a:r>
              <a:rPr lang="nl-BE" sz="1200" dirty="0" smtClean="0"/>
              <a:t> </a:t>
            </a:r>
            <a:r>
              <a:rPr lang="nl-BE" sz="1200" dirty="0" err="1" smtClean="0"/>
              <a:t>income</a:t>
            </a:r>
            <a:r>
              <a:rPr lang="nl-BE" sz="1200" dirty="0" smtClean="0"/>
              <a:t> per capita – low </a:t>
            </a:r>
            <a:r>
              <a:rPr lang="nl-BE" sz="1200" dirty="0" err="1" smtClean="0"/>
              <a:t>income</a:t>
            </a:r>
            <a:r>
              <a:rPr lang="nl-BE" sz="1200" dirty="0" smtClean="0"/>
              <a:t> (US$ 825 </a:t>
            </a:r>
            <a:r>
              <a:rPr lang="nl-BE" sz="1200" dirty="0" err="1" smtClean="0"/>
              <a:t>or</a:t>
            </a:r>
            <a:r>
              <a:rPr lang="nl-BE" sz="1200" dirty="0" smtClean="0"/>
              <a:t> </a:t>
            </a:r>
            <a:r>
              <a:rPr lang="nl-BE" sz="1200" dirty="0" err="1" smtClean="0"/>
              <a:t>less</a:t>
            </a:r>
            <a:r>
              <a:rPr lang="nl-BE" sz="1200" dirty="0" smtClean="0"/>
              <a:t>), high </a:t>
            </a:r>
            <a:r>
              <a:rPr lang="nl-BE" sz="1200" dirty="0" err="1" smtClean="0"/>
              <a:t>income</a:t>
            </a:r>
            <a:r>
              <a:rPr lang="nl-BE" sz="1200" dirty="0" smtClean="0"/>
              <a:t> (US$ 10.066 </a:t>
            </a:r>
            <a:r>
              <a:rPr lang="nl-BE" sz="1200" dirty="0" err="1" smtClean="0"/>
              <a:t>or</a:t>
            </a:r>
            <a:r>
              <a:rPr lang="nl-BE" sz="1200" dirty="0" smtClean="0"/>
              <a:t> more)</a:t>
            </a:r>
            <a:endParaRPr lang="nl-BE" sz="1200" dirty="0"/>
          </a:p>
        </p:txBody>
      </p:sp>
      <p:sp>
        <p:nvSpPr>
          <p:cNvPr id="10" name="Tekstvak 9"/>
          <p:cNvSpPr txBox="1"/>
          <p:nvPr/>
        </p:nvSpPr>
        <p:spPr>
          <a:xfrm>
            <a:off x="2771800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 smtClean="0">
                <a:latin typeface="Tw Cen MT Condensed" pitchFamily="34" charset="0"/>
              </a:rPr>
              <a:t>DEATHs</a:t>
            </a:r>
            <a:r>
              <a:rPr lang="nl-BE" b="1" dirty="0" smtClean="0">
                <a:latin typeface="Tw Cen MT Condensed" pitchFamily="34" charset="0"/>
              </a:rPr>
              <a:t> (</a:t>
            </a:r>
            <a:r>
              <a:rPr lang="nl-BE" b="1" dirty="0" err="1" smtClean="0">
                <a:latin typeface="Tw Cen MT Condensed" pitchFamily="34" charset="0"/>
              </a:rPr>
              <a:t>millions</a:t>
            </a:r>
            <a:r>
              <a:rPr lang="nl-BE" b="1" dirty="0" smtClean="0">
                <a:latin typeface="Tw Cen MT Condensed" pitchFamily="34" charset="0"/>
              </a:rPr>
              <a:t>)</a:t>
            </a:r>
            <a:endParaRPr lang="nl-BE" b="1" dirty="0">
              <a:latin typeface="Tw Cen MT Condensed" pitchFamily="34" charset="0"/>
            </a:endParaRPr>
          </a:p>
        </p:txBody>
      </p:sp>
      <p:graphicFrame>
        <p:nvGraphicFramePr>
          <p:cNvPr id="8" name="Grafiek 7"/>
          <p:cNvGraphicFramePr/>
          <p:nvPr/>
        </p:nvGraphicFramePr>
        <p:xfrm>
          <a:off x="467544" y="1772816"/>
          <a:ext cx="8136904" cy="432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80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03213" y="288925"/>
            <a:ext cx="85677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endParaRPr lang="en-US" sz="2400" b="1" dirty="0"/>
          </a:p>
        </p:txBody>
      </p:sp>
      <p:sp>
        <p:nvSpPr>
          <p:cNvPr id="4" name="Rechthoek 3"/>
          <p:cNvSpPr/>
          <p:nvPr/>
        </p:nvSpPr>
        <p:spPr>
          <a:xfrm>
            <a:off x="683568" y="62068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b="1" dirty="0" smtClean="0"/>
              <a:t>Ranking of selected risk factors: 10 leading risk factor causes of DALYs  by income group*, 2004</a:t>
            </a:r>
            <a:endParaRPr lang="en-US" sz="2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3131840" y="14127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 smtClean="0">
                <a:latin typeface="Tw Cen MT Condensed" pitchFamily="34" charset="0"/>
              </a:rPr>
              <a:t>DALYs</a:t>
            </a:r>
            <a:r>
              <a:rPr lang="nl-BE" b="1" dirty="0" smtClean="0">
                <a:latin typeface="Tw Cen MT Condensed" pitchFamily="34" charset="0"/>
              </a:rPr>
              <a:t> (</a:t>
            </a:r>
            <a:r>
              <a:rPr lang="nl-BE" b="1" dirty="0" err="1" smtClean="0">
                <a:latin typeface="Tw Cen MT Condensed" pitchFamily="34" charset="0"/>
              </a:rPr>
              <a:t>millions</a:t>
            </a:r>
            <a:r>
              <a:rPr lang="nl-BE" b="1" dirty="0" smtClean="0">
                <a:latin typeface="Tw Cen MT Condensed" pitchFamily="34" charset="0"/>
              </a:rPr>
              <a:t>)</a:t>
            </a:r>
            <a:endParaRPr lang="nl-BE" b="1" dirty="0">
              <a:latin typeface="Tw Cen MT Condensed" pitchFamily="34" charset="0"/>
            </a:endParaRPr>
          </a:p>
        </p:txBody>
      </p:sp>
      <p:graphicFrame>
        <p:nvGraphicFramePr>
          <p:cNvPr id="9" name="Grafiek 8"/>
          <p:cNvGraphicFramePr/>
          <p:nvPr/>
        </p:nvGraphicFramePr>
        <p:xfrm>
          <a:off x="539552" y="1772816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5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nl-BE" dirty="0" err="1" smtClean="0"/>
              <a:t>History</a:t>
            </a:r>
            <a:r>
              <a:rPr lang="nl-BE" dirty="0" smtClean="0"/>
              <a:t> of </a:t>
            </a:r>
            <a:r>
              <a:rPr lang="nl-BE" dirty="0" err="1" smtClean="0"/>
              <a:t>occupational</a:t>
            </a:r>
            <a:r>
              <a:rPr lang="nl-BE" dirty="0" smtClean="0"/>
              <a:t> </a:t>
            </a:r>
            <a:r>
              <a:rPr lang="nl-BE" dirty="0" err="1" smtClean="0"/>
              <a:t>medicine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610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Occupational medicine was founded by the Italian physician Bernardino </a:t>
            </a:r>
            <a:r>
              <a:rPr lang="en-US" dirty="0" err="1"/>
              <a:t>Ramazzini</a:t>
            </a:r>
            <a:r>
              <a:rPr lang="en-US" dirty="0"/>
              <a:t> (1633-1714). His De </a:t>
            </a:r>
            <a:r>
              <a:rPr lang="en-US" dirty="0" err="1"/>
              <a:t>Morbis</a:t>
            </a:r>
            <a:r>
              <a:rPr lang="en-US" dirty="0"/>
              <a:t> </a:t>
            </a:r>
            <a:r>
              <a:rPr lang="en-US" dirty="0" err="1"/>
              <a:t>Artificium</a:t>
            </a:r>
            <a:r>
              <a:rPr lang="en-US" dirty="0"/>
              <a:t> (On Artificially Caused Diseases) published in 1700 was the first systematic study of occupational </a:t>
            </a:r>
            <a:r>
              <a:rPr lang="en-US" dirty="0" smtClean="0"/>
              <a:t>diseases.</a:t>
            </a:r>
          </a:p>
          <a:p>
            <a:r>
              <a:rPr lang="en-US" dirty="0" smtClean="0"/>
              <a:t>When taking a patient’s history, he added the question “what is your occupation?”  </a:t>
            </a:r>
          </a:p>
          <a:p>
            <a:pPr marL="0" indent="0">
              <a:buNone/>
            </a:pPr>
            <a:r>
              <a:rPr lang="nl-BE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EU Safety </a:t>
            </a:r>
            <a:r>
              <a:rPr lang="nl-NL" dirty="0" err="1" smtClean="0"/>
              <a:t>and</a:t>
            </a:r>
            <a:r>
              <a:rPr lang="nl-NL" dirty="0" smtClean="0"/>
              <a:t> Health at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80320"/>
          </a:xfrm>
        </p:spPr>
        <p:txBody>
          <a:bodyPr/>
          <a:lstStyle/>
          <a:p>
            <a:r>
              <a:rPr lang="nl-NL" dirty="0" smtClean="0"/>
              <a:t>Directive 89/391/EEC</a:t>
            </a:r>
          </a:p>
          <a:p>
            <a:r>
              <a:rPr lang="nl-NL" dirty="0" err="1" smtClean="0"/>
              <a:t>Each</a:t>
            </a:r>
            <a:r>
              <a:rPr lang="nl-NL" dirty="0" smtClean="0"/>
              <a:t> member country </a:t>
            </a:r>
            <a:r>
              <a:rPr lang="nl-NL" dirty="0" err="1" smtClean="0"/>
              <a:t>decides</a:t>
            </a:r>
            <a:r>
              <a:rPr lang="nl-NL" dirty="0" smtClean="0"/>
              <a:t> </a:t>
            </a:r>
            <a:r>
              <a:rPr lang="nl-NL" dirty="0" err="1" smtClean="0"/>
              <a:t>precisely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implement</a:t>
            </a:r>
            <a:r>
              <a:rPr lang="nl-NL" dirty="0" smtClean="0"/>
              <a:t> the </a:t>
            </a:r>
            <a:r>
              <a:rPr lang="nl-NL" dirty="0" err="1" smtClean="0"/>
              <a:t>directive</a:t>
            </a:r>
            <a:r>
              <a:rPr lang="nl-NL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12974"/>
          </a:xfrm>
        </p:spPr>
        <p:txBody>
          <a:bodyPr>
            <a:normAutofit/>
          </a:bodyPr>
          <a:lstStyle/>
          <a:p>
            <a:r>
              <a:rPr lang="en-US" dirty="0" smtClean="0"/>
              <a:t>Multiple key actors 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0" indent="0"/>
            <a:r>
              <a:rPr lang="nl-NL" dirty="0" smtClean="0"/>
              <a:t> </a:t>
            </a:r>
            <a:r>
              <a:rPr lang="nl-NL" sz="2800" dirty="0" err="1" smtClean="0">
                <a:latin typeface="+mj-lt"/>
              </a:rPr>
              <a:t>Government</a:t>
            </a:r>
            <a:r>
              <a:rPr lang="nl-NL" sz="2800" dirty="0" smtClean="0">
                <a:latin typeface="+mj-lt"/>
              </a:rPr>
              <a:t> - </a:t>
            </a:r>
            <a:r>
              <a:rPr lang="nl-NL" sz="2800" dirty="0" err="1" smtClean="0">
                <a:latin typeface="+mj-lt"/>
              </a:rPr>
              <a:t>Legislation</a:t>
            </a:r>
            <a:r>
              <a:rPr lang="nl-NL" sz="2800" dirty="0" smtClean="0">
                <a:latin typeface="+mj-lt"/>
              </a:rPr>
              <a:t> </a:t>
            </a:r>
          </a:p>
          <a:p>
            <a:pPr marL="0" indent="0"/>
            <a:r>
              <a:rPr lang="nl-NL" sz="2800" dirty="0" smtClean="0">
                <a:latin typeface="+mj-lt"/>
              </a:rPr>
              <a:t> </a:t>
            </a:r>
            <a:r>
              <a:rPr lang="nl-NL" sz="2800" dirty="0" err="1" smtClean="0">
                <a:latin typeface="+mj-lt"/>
              </a:rPr>
              <a:t>Employers</a:t>
            </a:r>
            <a:endParaRPr lang="nl-NL" sz="2800" dirty="0" smtClean="0">
              <a:latin typeface="+mj-lt"/>
            </a:endParaRPr>
          </a:p>
          <a:p>
            <a:pPr marL="0" indent="0"/>
            <a:r>
              <a:rPr lang="nl-NL" sz="2800" dirty="0" smtClean="0">
                <a:latin typeface="+mj-lt"/>
              </a:rPr>
              <a:t> </a:t>
            </a:r>
            <a:r>
              <a:rPr lang="nl-NL" sz="2800" dirty="0" err="1" smtClean="0">
                <a:latin typeface="+mj-lt"/>
              </a:rPr>
              <a:t>Workers</a:t>
            </a:r>
            <a:r>
              <a:rPr lang="nl-NL" sz="2800" dirty="0" smtClean="0">
                <a:latin typeface="+mj-lt"/>
              </a:rPr>
              <a:t> </a:t>
            </a:r>
            <a:r>
              <a:rPr lang="nl-NL" sz="2800" dirty="0" err="1" smtClean="0">
                <a:latin typeface="+mj-lt"/>
              </a:rPr>
              <a:t>and</a:t>
            </a:r>
            <a:r>
              <a:rPr lang="nl-NL" sz="2800" dirty="0" smtClean="0">
                <a:latin typeface="+mj-lt"/>
              </a:rPr>
              <a:t> </a:t>
            </a:r>
            <a:r>
              <a:rPr lang="nl-NL" sz="2800" dirty="0" err="1" smtClean="0">
                <a:latin typeface="+mj-lt"/>
              </a:rPr>
              <a:t>their</a:t>
            </a:r>
            <a:r>
              <a:rPr lang="nl-NL" sz="2800" dirty="0" smtClean="0">
                <a:latin typeface="+mj-lt"/>
              </a:rPr>
              <a:t> </a:t>
            </a:r>
            <a:r>
              <a:rPr lang="nl-NL" sz="2800" dirty="0" err="1" smtClean="0">
                <a:latin typeface="+mj-lt"/>
              </a:rPr>
              <a:t>representatives</a:t>
            </a:r>
            <a:r>
              <a:rPr lang="nl-NL" sz="2800" dirty="0" smtClean="0">
                <a:latin typeface="+mj-lt"/>
              </a:rPr>
              <a:t> - Trade </a:t>
            </a:r>
            <a:r>
              <a:rPr lang="nl-NL" sz="2800" dirty="0" err="1" smtClean="0">
                <a:latin typeface="+mj-lt"/>
              </a:rPr>
              <a:t>unions</a:t>
            </a:r>
            <a:endParaRPr lang="nl-NL" sz="2800" dirty="0" smtClean="0">
              <a:latin typeface="+mj-lt"/>
            </a:endParaRPr>
          </a:p>
          <a:p>
            <a:pPr marL="0" indent="0"/>
            <a:r>
              <a:rPr lang="nl-NL" sz="2800" dirty="0" smtClean="0">
                <a:latin typeface="+mj-lt"/>
              </a:rPr>
              <a:t> </a:t>
            </a:r>
            <a:r>
              <a:rPr lang="nl-NL" sz="2800" dirty="0" err="1" smtClean="0">
                <a:latin typeface="+mj-lt"/>
              </a:rPr>
              <a:t>Occupational</a:t>
            </a:r>
            <a:r>
              <a:rPr lang="nl-NL" sz="2800" dirty="0" smtClean="0">
                <a:latin typeface="+mj-lt"/>
              </a:rPr>
              <a:t> </a:t>
            </a:r>
            <a:r>
              <a:rPr lang="nl-NL" sz="2800" dirty="0" err="1" smtClean="0">
                <a:latin typeface="+mj-lt"/>
              </a:rPr>
              <a:t>health</a:t>
            </a:r>
            <a:r>
              <a:rPr lang="nl-NL" sz="2800" dirty="0" smtClean="0">
                <a:latin typeface="+mj-lt"/>
              </a:rPr>
              <a:t> services</a:t>
            </a:r>
          </a:p>
          <a:p>
            <a:pPr marL="890588" indent="0">
              <a:spcBef>
                <a:spcPts val="600"/>
              </a:spcBef>
              <a:buNone/>
            </a:pPr>
            <a:r>
              <a:rPr lang="nl-NL" sz="2800" dirty="0" smtClean="0"/>
              <a:t>A </a:t>
            </a:r>
            <a:r>
              <a:rPr lang="nl-NL" sz="2800" dirty="0" err="1" smtClean="0"/>
              <a:t>multidisciplinary</a:t>
            </a:r>
            <a:r>
              <a:rPr lang="nl-NL" sz="2800" dirty="0" smtClean="0"/>
              <a:t> approach: </a:t>
            </a:r>
            <a:r>
              <a:rPr lang="nl-NL" sz="2800" dirty="0" err="1" smtClean="0"/>
              <a:t>safety</a:t>
            </a:r>
            <a:r>
              <a:rPr lang="nl-NL" sz="2800" dirty="0" smtClean="0"/>
              <a:t>, health, </a:t>
            </a:r>
            <a:r>
              <a:rPr lang="nl-NL" sz="2800" dirty="0" err="1" smtClean="0"/>
              <a:t>industrial</a:t>
            </a:r>
            <a:r>
              <a:rPr lang="nl-NL" sz="2800" dirty="0" smtClean="0"/>
              <a:t> </a:t>
            </a:r>
            <a:r>
              <a:rPr lang="nl-NL" sz="2800" dirty="0" err="1" smtClean="0"/>
              <a:t>hygiene</a:t>
            </a:r>
            <a:r>
              <a:rPr lang="nl-NL" sz="2800" dirty="0" smtClean="0"/>
              <a:t>, </a:t>
            </a:r>
            <a:r>
              <a:rPr lang="nl-NL" sz="2800" dirty="0" err="1" smtClean="0"/>
              <a:t>ergonomics</a:t>
            </a:r>
            <a:r>
              <a:rPr lang="nl-NL" sz="2800" dirty="0" smtClean="0"/>
              <a:t>, health promotion, </a:t>
            </a:r>
            <a:r>
              <a:rPr lang="nl-NL" sz="2800" dirty="0" err="1" smtClean="0"/>
              <a:t>psychosocial</a:t>
            </a:r>
            <a:r>
              <a:rPr lang="nl-NL" sz="2800" dirty="0" smtClean="0"/>
              <a:t> aspects,…</a:t>
            </a:r>
          </a:p>
          <a:p>
            <a:pPr marL="890588" indent="0">
              <a:spcBef>
                <a:spcPts val="0"/>
              </a:spcBef>
              <a:buNone/>
            </a:pPr>
            <a:endParaRPr lang="nl-NL" sz="2800" dirty="0"/>
          </a:p>
          <a:p>
            <a:pPr marL="261938" indent="-174625">
              <a:spcBef>
                <a:spcPts val="0"/>
              </a:spcBef>
            </a:pP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Rita\Local Settings\Temporary Internet Files\Content.IE5\8FB0XEKN\MC9003340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869160"/>
            <a:ext cx="914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C:\Documents and Settings\Rita\Local Settings\Temporary Internet Files\Content.IE5\WIBY05JN\MC900334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96240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6" descr="C:\Documents and Settings\Rita\Local Settings\Temporary Internet Files\Content.IE5\4KCPK010\MC9003308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038600"/>
            <a:ext cx="12192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9" descr="C:\Documents and Settings\Rita\Local Settings\Temporary Internet Files\Content.IE5\4WZTRG9A\MC90009786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628800"/>
            <a:ext cx="968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0" descr="C:\Documents and Settings\Rita\Local Settings\Temporary Internet Files\Content.IE5\RG0VWOID\MC90033415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1752600"/>
            <a:ext cx="14430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al 21"/>
          <p:cNvSpPr/>
          <p:nvPr/>
        </p:nvSpPr>
        <p:spPr>
          <a:xfrm>
            <a:off x="3923928" y="4869160"/>
            <a:ext cx="18288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3" name="Ovaal 22"/>
          <p:cNvSpPr/>
          <p:nvPr/>
        </p:nvSpPr>
        <p:spPr>
          <a:xfrm>
            <a:off x="6858000" y="3657600"/>
            <a:ext cx="12192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4" name="Ovaal 23"/>
          <p:cNvSpPr/>
          <p:nvPr/>
        </p:nvSpPr>
        <p:spPr>
          <a:xfrm>
            <a:off x="6876256" y="1484784"/>
            <a:ext cx="12954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1219200" y="1524000"/>
            <a:ext cx="18288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219200" y="3810000"/>
            <a:ext cx="17526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8" name="Ovaal 27"/>
          <p:cNvSpPr/>
          <p:nvPr/>
        </p:nvSpPr>
        <p:spPr>
          <a:xfrm>
            <a:off x="3923928" y="2276872"/>
            <a:ext cx="1626096" cy="19015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061" name="Tekstvak 30"/>
          <p:cNvSpPr txBox="1">
            <a:spLocks noChangeArrowheads="1"/>
          </p:cNvSpPr>
          <p:nvPr/>
        </p:nvSpPr>
        <p:spPr bwMode="auto">
          <a:xfrm>
            <a:off x="4800600" y="4495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/>
              <a:t>Nurse</a:t>
            </a:r>
          </a:p>
        </p:txBody>
      </p:sp>
      <p:sp>
        <p:nvSpPr>
          <p:cNvPr id="2062" name="Tekstvak 31"/>
          <p:cNvSpPr txBox="1">
            <a:spLocks noChangeArrowheads="1"/>
          </p:cNvSpPr>
          <p:nvPr/>
        </p:nvSpPr>
        <p:spPr bwMode="auto">
          <a:xfrm>
            <a:off x="4283968" y="3645024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 dirty="0" err="1"/>
              <a:t>Worker</a:t>
            </a:r>
            <a:endParaRPr lang="nl-BE" b="1" dirty="0"/>
          </a:p>
        </p:txBody>
      </p:sp>
      <p:sp>
        <p:nvSpPr>
          <p:cNvPr id="2063" name="Tekstvak 32"/>
          <p:cNvSpPr txBox="1">
            <a:spLocks noChangeArrowheads="1"/>
          </p:cNvSpPr>
          <p:nvPr/>
        </p:nvSpPr>
        <p:spPr bwMode="auto">
          <a:xfrm>
            <a:off x="1600200" y="3429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/>
              <a:t>Engineer</a:t>
            </a:r>
          </a:p>
        </p:txBody>
      </p:sp>
      <p:cxnSp>
        <p:nvCxnSpPr>
          <p:cNvPr id="36" name="Rechte verbindingslijn met pijl 35"/>
          <p:cNvCxnSpPr/>
          <p:nvPr/>
        </p:nvCxnSpPr>
        <p:spPr>
          <a:xfrm>
            <a:off x="3048000" y="2286000"/>
            <a:ext cx="1019944" cy="1348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>
            <a:stCxn id="24" idx="2"/>
          </p:cNvCxnSpPr>
          <p:nvPr/>
        </p:nvCxnSpPr>
        <p:spPr>
          <a:xfrm rot="10800000" flipV="1">
            <a:off x="5508104" y="2437284"/>
            <a:ext cx="1368152" cy="3436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23" idx="2"/>
          </p:cNvCxnSpPr>
          <p:nvPr/>
        </p:nvCxnSpPr>
        <p:spPr>
          <a:xfrm rot="10800000">
            <a:off x="5334000" y="3657600"/>
            <a:ext cx="15240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 rot="5400000" flipH="1" flipV="1">
            <a:off x="4355976" y="4509120"/>
            <a:ext cx="7200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27" idx="7"/>
          </p:cNvCxnSpPr>
          <p:nvPr/>
        </p:nvCxnSpPr>
        <p:spPr>
          <a:xfrm rot="5400000" flipH="1" flipV="1">
            <a:off x="3035300" y="3184525"/>
            <a:ext cx="606425" cy="12477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9" name="Picture 21" descr="C:\Documents and Settings\Rita\Local Settings\Temporary Internet Files\Content.IE5\Z92DDTDL\MC900294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2327348"/>
            <a:ext cx="1244843" cy="143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Ovaal 73"/>
          <p:cNvSpPr/>
          <p:nvPr/>
        </p:nvSpPr>
        <p:spPr>
          <a:xfrm>
            <a:off x="228600" y="228600"/>
            <a:ext cx="8686800" cy="6400800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071" name="Tekstvak 83"/>
          <p:cNvSpPr txBox="1">
            <a:spLocks noChangeArrowheads="1"/>
          </p:cNvSpPr>
          <p:nvPr/>
        </p:nvSpPr>
        <p:spPr bwMode="auto">
          <a:xfrm>
            <a:off x="2438400" y="1219200"/>
            <a:ext cx="1413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BE" dirty="0" err="1" smtClean="0"/>
              <a:t>Psychologist</a:t>
            </a:r>
            <a:endParaRPr lang="nl-BE" dirty="0"/>
          </a:p>
        </p:txBody>
      </p:sp>
      <p:sp>
        <p:nvSpPr>
          <p:cNvPr id="2072" name="Tekstvak 84"/>
          <p:cNvSpPr txBox="1">
            <a:spLocks noChangeArrowheads="1"/>
          </p:cNvSpPr>
          <p:nvPr/>
        </p:nvSpPr>
        <p:spPr bwMode="auto">
          <a:xfrm>
            <a:off x="6084168" y="1412776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 err="1"/>
              <a:t>Hygienist</a:t>
            </a:r>
            <a:endParaRPr lang="nl-BE" dirty="0"/>
          </a:p>
        </p:txBody>
      </p:sp>
      <p:sp>
        <p:nvSpPr>
          <p:cNvPr id="2073" name="Tekstvak 87"/>
          <p:cNvSpPr txBox="1">
            <a:spLocks noChangeArrowheads="1"/>
          </p:cNvSpPr>
          <p:nvPr/>
        </p:nvSpPr>
        <p:spPr bwMode="auto">
          <a:xfrm>
            <a:off x="6096000" y="3657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/>
              <a:t>Doctor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4067944" y="548680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and </a:t>
            </a:r>
            <a:r>
              <a:rPr lang="nl-BE" sz="2400" dirty="0" err="1" smtClean="0"/>
              <a:t>other</a:t>
            </a:r>
            <a:r>
              <a:rPr lang="nl-BE" sz="2400" dirty="0" smtClean="0"/>
              <a:t> disciplines</a:t>
            </a:r>
            <a:r>
              <a:rPr lang="nl-BE" sz="2400" b="1" dirty="0" smtClean="0"/>
              <a:t> </a:t>
            </a:r>
            <a:endParaRPr lang="nl-BE" sz="2400" b="1" dirty="0"/>
          </a:p>
        </p:txBody>
      </p:sp>
      <p:sp>
        <p:nvSpPr>
          <p:cNvPr id="30" name="Ovaal 29"/>
          <p:cNvSpPr/>
          <p:nvPr/>
        </p:nvSpPr>
        <p:spPr>
          <a:xfrm>
            <a:off x="3779912" y="332656"/>
            <a:ext cx="216024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err="1" smtClean="0"/>
          </a:p>
        </p:txBody>
      </p:sp>
      <p:cxnSp>
        <p:nvCxnSpPr>
          <p:cNvPr id="43" name="Rechte verbindingslijn met pijl 42"/>
          <p:cNvCxnSpPr/>
          <p:nvPr/>
        </p:nvCxnSpPr>
        <p:spPr>
          <a:xfrm rot="16200000" flipH="1">
            <a:off x="4474468" y="1942356"/>
            <a:ext cx="648072" cy="209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Role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/>
              <a:t>t</a:t>
            </a:r>
            <a:r>
              <a:rPr lang="nl-NL" dirty="0" err="1" smtClean="0"/>
              <a:t>asks</a:t>
            </a:r>
            <a:r>
              <a:rPr lang="nl-NL" dirty="0" smtClean="0"/>
              <a:t> of OHS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occupational</a:t>
            </a:r>
            <a:r>
              <a:rPr lang="nl-NL" dirty="0" smtClean="0"/>
              <a:t> </a:t>
            </a:r>
            <a:r>
              <a:rPr lang="nl-NL" dirty="0" err="1" smtClean="0"/>
              <a:t>physician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Identification, </a:t>
            </a:r>
            <a:r>
              <a:rPr lang="en-US" dirty="0"/>
              <a:t>assessment </a:t>
            </a:r>
            <a:r>
              <a:rPr lang="en-US" dirty="0" smtClean="0"/>
              <a:t>and control of </a:t>
            </a:r>
            <a:r>
              <a:rPr lang="en-US" dirty="0"/>
              <a:t>the </a:t>
            </a:r>
            <a:r>
              <a:rPr lang="en-US" dirty="0" smtClean="0"/>
              <a:t>risks </a:t>
            </a:r>
            <a:r>
              <a:rPr lang="en-US" dirty="0"/>
              <a:t>from </a:t>
            </a:r>
            <a:r>
              <a:rPr lang="en-US" dirty="0" smtClean="0"/>
              <a:t>health hazards at work</a:t>
            </a:r>
          </a:p>
          <a:p>
            <a:r>
              <a:rPr lang="en-US" dirty="0" smtClean="0"/>
              <a:t>Providing </a:t>
            </a:r>
            <a:r>
              <a:rPr lang="en-US" dirty="0"/>
              <a:t>training and education </a:t>
            </a:r>
          </a:p>
          <a:p>
            <a:r>
              <a:rPr lang="en-US" dirty="0" smtClean="0"/>
              <a:t>Surveillance of </a:t>
            </a:r>
            <a:r>
              <a:rPr lang="en-US" dirty="0"/>
              <a:t>workers' health in relation to work </a:t>
            </a:r>
          </a:p>
          <a:p>
            <a:r>
              <a:rPr lang="en-US" dirty="0"/>
              <a:t>Contributing to occupational </a:t>
            </a:r>
            <a:r>
              <a:rPr lang="en-US" dirty="0" smtClean="0"/>
              <a:t> rehabilitation</a:t>
            </a:r>
          </a:p>
          <a:p>
            <a:r>
              <a:rPr lang="nl-BE" dirty="0" err="1" smtClean="0"/>
              <a:t>Organising</a:t>
            </a:r>
            <a:r>
              <a:rPr lang="nl-BE" dirty="0" smtClean="0"/>
              <a:t> first </a:t>
            </a:r>
            <a:r>
              <a:rPr lang="nl-BE" dirty="0" err="1" smtClean="0"/>
              <a:t>aid</a:t>
            </a:r>
            <a:endParaRPr lang="en-US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762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nl-BE" dirty="0" smtClean="0"/>
              <a:t>European </a:t>
            </a:r>
            <a:r>
              <a:rPr lang="nl-BE" dirty="0" err="1" smtClean="0"/>
              <a:t>labour</a:t>
            </a:r>
            <a:r>
              <a:rPr lang="nl-BE" dirty="0" smtClean="0"/>
              <a:t> market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2010, the EU-27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/>
              <a:t>force counted 235 million </a:t>
            </a:r>
            <a:r>
              <a:rPr lang="en-US" dirty="0" smtClean="0"/>
              <a:t>people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000" dirty="0" smtClean="0"/>
              <a:t>Employment </a:t>
            </a:r>
            <a:r>
              <a:rPr lang="en-US" sz="2000" dirty="0"/>
              <a:t>by economic activity, 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pic>
        <p:nvPicPr>
          <p:cNvPr id="5" name="Afbeelding 4"/>
          <p:cNvPicPr/>
          <p:nvPr/>
        </p:nvPicPr>
        <p:blipFill rotWithShape="1">
          <a:blip r:embed="rId2" cstate="print"/>
          <a:srcRect l="31634" t="19291" r="14673" b="10799"/>
          <a:stretch/>
        </p:blipFill>
        <p:spPr bwMode="auto">
          <a:xfrm>
            <a:off x="2021564" y="3212976"/>
            <a:ext cx="4752528" cy="3168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94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362700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nl-BE" dirty="0" smtClean="0"/>
              <a:t>EWCS survey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65246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4890"/>
            <a:ext cx="8229600" cy="1143000"/>
          </a:xfrm>
        </p:spPr>
        <p:txBody>
          <a:bodyPr/>
          <a:lstStyle/>
          <a:p>
            <a:r>
              <a:rPr lang="nl-BE" dirty="0"/>
              <a:t>EWCS survey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Module </a:t>
            </a:r>
            <a:r>
              <a:rPr lang="nl-BE" dirty="0" err="1" smtClean="0"/>
              <a:t>Aims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 err="1" smtClean="0"/>
              <a:t>To</a:t>
            </a:r>
            <a:r>
              <a:rPr lang="nl-BE" sz="2800" dirty="0" smtClean="0"/>
              <a:t> </a:t>
            </a:r>
            <a:r>
              <a:rPr lang="nl-BE" sz="2800" dirty="0" err="1" smtClean="0"/>
              <a:t>increase</a:t>
            </a:r>
            <a:r>
              <a:rPr lang="nl-BE" sz="2800" dirty="0" smtClean="0"/>
              <a:t> awareness </a:t>
            </a:r>
            <a:r>
              <a:rPr lang="nl-BE" sz="2800" dirty="0" err="1" smtClean="0"/>
              <a:t>and</a:t>
            </a:r>
            <a:r>
              <a:rPr lang="nl-BE" sz="2800" dirty="0" smtClean="0"/>
              <a:t> </a:t>
            </a:r>
          </a:p>
          <a:p>
            <a:pPr marL="0" indent="0">
              <a:buNone/>
            </a:pPr>
            <a:endParaRPr lang="nl-BE" sz="2800" dirty="0" smtClean="0"/>
          </a:p>
          <a:p>
            <a:r>
              <a:rPr lang="nl-BE" sz="2800" dirty="0" err="1" smtClean="0"/>
              <a:t>To</a:t>
            </a:r>
            <a:r>
              <a:rPr lang="nl-BE" sz="2800" dirty="0" smtClean="0"/>
              <a:t> </a:t>
            </a:r>
            <a:r>
              <a:rPr lang="nl-BE" sz="2800" dirty="0" err="1"/>
              <a:t>provide</a:t>
            </a:r>
            <a:r>
              <a:rPr lang="nl-BE" sz="2800" dirty="0"/>
              <a:t> a practical </a:t>
            </a:r>
            <a:r>
              <a:rPr lang="nl-BE" sz="2800" dirty="0" err="1"/>
              <a:t>understanding</a:t>
            </a:r>
            <a:r>
              <a:rPr lang="nl-BE" sz="2800" dirty="0"/>
              <a:t> of </a:t>
            </a:r>
            <a:r>
              <a:rPr lang="nl-BE" sz="2800" dirty="0" err="1"/>
              <a:t>work</a:t>
            </a:r>
            <a:r>
              <a:rPr lang="nl-BE" sz="2800" dirty="0"/>
              <a:t> </a:t>
            </a:r>
            <a:r>
              <a:rPr lang="nl-BE" sz="2800" dirty="0" err="1"/>
              <a:t>and</a:t>
            </a:r>
            <a:r>
              <a:rPr lang="nl-BE" sz="2800" dirty="0"/>
              <a:t> health </a:t>
            </a:r>
            <a:r>
              <a:rPr lang="nl-BE" sz="2800" dirty="0" err="1"/>
              <a:t>related</a:t>
            </a:r>
            <a:r>
              <a:rPr lang="nl-BE" sz="2800" dirty="0"/>
              <a:t> issues </a:t>
            </a:r>
          </a:p>
          <a:p>
            <a:pPr marL="0" indent="0">
              <a:buNone/>
            </a:pPr>
            <a:endParaRPr lang="nl-BE" sz="2800" dirty="0"/>
          </a:p>
          <a:p>
            <a:r>
              <a:rPr lang="nl-BE" sz="2800" dirty="0" err="1"/>
              <a:t>To</a:t>
            </a:r>
            <a:r>
              <a:rPr lang="nl-BE" sz="2800" dirty="0"/>
              <a:t> </a:t>
            </a:r>
            <a:r>
              <a:rPr lang="nl-BE" sz="2800" dirty="0" err="1"/>
              <a:t>inform</a:t>
            </a:r>
            <a:r>
              <a:rPr lang="nl-BE" sz="2800" dirty="0"/>
              <a:t> </a:t>
            </a:r>
            <a:r>
              <a:rPr lang="nl-BE" sz="2800" dirty="0" err="1"/>
              <a:t>and</a:t>
            </a:r>
            <a:r>
              <a:rPr lang="nl-BE" sz="2800" dirty="0"/>
              <a:t> </a:t>
            </a:r>
            <a:r>
              <a:rPr lang="nl-BE" sz="2800" dirty="0" err="1"/>
              <a:t>enthuse</a:t>
            </a:r>
            <a:r>
              <a:rPr lang="nl-BE" sz="2800" dirty="0"/>
              <a:t> students </a:t>
            </a:r>
            <a:r>
              <a:rPr lang="nl-BE" sz="2800" dirty="0" err="1"/>
              <a:t>about</a:t>
            </a:r>
            <a:r>
              <a:rPr lang="nl-BE" sz="2800" dirty="0"/>
              <a:t> </a:t>
            </a:r>
            <a:r>
              <a:rPr lang="nl-BE" sz="2800" dirty="0" smtClean="0"/>
              <a:t>the </a:t>
            </a:r>
            <a:r>
              <a:rPr lang="nl-BE" sz="2800" dirty="0"/>
              <a:t>field of </a:t>
            </a:r>
            <a:r>
              <a:rPr lang="nl-BE" sz="2800" dirty="0" err="1"/>
              <a:t>occupational</a:t>
            </a:r>
            <a:r>
              <a:rPr lang="nl-BE" sz="2800" dirty="0"/>
              <a:t> </a:t>
            </a:r>
            <a:r>
              <a:rPr lang="nl-BE" sz="2800" dirty="0" err="1"/>
              <a:t>medicine</a:t>
            </a:r>
            <a:r>
              <a:rPr lang="nl-BE" sz="2800" dirty="0"/>
              <a:t> </a:t>
            </a:r>
            <a:r>
              <a:rPr lang="nl-BE" sz="2800" dirty="0" err="1"/>
              <a:t>and</a:t>
            </a:r>
            <a:r>
              <a:rPr lang="nl-BE" sz="2800" dirty="0"/>
              <a:t> health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6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nl-NL" dirty="0" err="1" smtClean="0"/>
              <a:t>Changing</a:t>
            </a:r>
            <a:r>
              <a:rPr lang="nl-NL" dirty="0" smtClean="0"/>
              <a:t> </a:t>
            </a:r>
            <a:r>
              <a:rPr lang="nl-NL" dirty="0" err="1" smtClean="0"/>
              <a:t>world</a:t>
            </a:r>
            <a:r>
              <a:rPr lang="nl-NL" dirty="0" smtClean="0"/>
              <a:t> of </a:t>
            </a:r>
            <a:r>
              <a:rPr lang="nl-NL" dirty="0" err="1" smtClean="0"/>
              <a:t>work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Europe’s workforce is:</a:t>
            </a:r>
          </a:p>
          <a:p>
            <a:pPr lvl="1"/>
            <a:r>
              <a:rPr lang="en-US" dirty="0" smtClean="0"/>
              <a:t>ageing</a:t>
            </a:r>
          </a:p>
          <a:p>
            <a:pPr lvl="1"/>
            <a:r>
              <a:rPr lang="en-US" dirty="0" smtClean="0"/>
              <a:t>becoming more female</a:t>
            </a:r>
          </a:p>
          <a:p>
            <a:pPr lvl="1"/>
            <a:r>
              <a:rPr lang="en-US" dirty="0" smtClean="0"/>
              <a:t>employing an increasing proportion of migrant workers, both legal and undeclared</a:t>
            </a:r>
          </a:p>
          <a:p>
            <a:pPr lvl="1"/>
            <a:r>
              <a:rPr lang="en-US" dirty="0" smtClean="0"/>
              <a:t>using more temporary and part-time workers</a:t>
            </a:r>
          </a:p>
          <a:p>
            <a:pPr lvl="1"/>
            <a:r>
              <a:rPr lang="en-US" dirty="0" smtClean="0"/>
              <a:t>making increasing use of new technology.</a:t>
            </a:r>
          </a:p>
          <a:p>
            <a:pPr lvl="1">
              <a:buNone/>
            </a:pPr>
            <a:endParaRPr lang="en-US" dirty="0" smtClean="0"/>
          </a:p>
          <a:p>
            <a:pPr algn="r">
              <a:buNone/>
            </a:pPr>
            <a:r>
              <a:rPr lang="nl-NL" sz="2000" dirty="0" smtClean="0"/>
              <a:t>(</a:t>
            </a:r>
            <a:r>
              <a:rPr lang="nl-NL" sz="2000" dirty="0" err="1" smtClean="0"/>
              <a:t>Fifth</a:t>
            </a:r>
            <a:r>
              <a:rPr lang="nl-NL" sz="2000" dirty="0" smtClean="0"/>
              <a:t> European </a:t>
            </a:r>
            <a:r>
              <a:rPr lang="nl-NL" sz="2000" dirty="0" err="1" smtClean="0"/>
              <a:t>Work</a:t>
            </a:r>
            <a:r>
              <a:rPr lang="nl-NL" sz="2000" dirty="0" smtClean="0"/>
              <a:t> </a:t>
            </a:r>
            <a:r>
              <a:rPr lang="nl-NL" sz="2000" dirty="0" err="1" smtClean="0"/>
              <a:t>Conditions</a:t>
            </a:r>
            <a:r>
              <a:rPr lang="nl-NL" sz="2000" dirty="0" smtClean="0"/>
              <a:t> Survey – EWCS 2010)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nl-BE" dirty="0" err="1" smtClean="0"/>
              <a:t>Two-ways</a:t>
            </a:r>
            <a:r>
              <a:rPr lang="nl-BE" dirty="0" smtClean="0"/>
              <a:t> </a:t>
            </a:r>
            <a:r>
              <a:rPr lang="nl-BE" dirty="0" err="1" smtClean="0"/>
              <a:t>relationship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061048"/>
          </a:xfrm>
        </p:spPr>
        <p:txBody>
          <a:bodyPr/>
          <a:lstStyle/>
          <a:p>
            <a:r>
              <a:rPr lang="nl-BE" dirty="0" smtClean="0"/>
              <a:t>The effect of </a:t>
            </a:r>
            <a:r>
              <a:rPr lang="nl-BE" dirty="0" err="1" smtClean="0"/>
              <a:t>work</a:t>
            </a:r>
            <a:r>
              <a:rPr lang="nl-BE" dirty="0" smtClean="0"/>
              <a:t> on health</a:t>
            </a:r>
          </a:p>
          <a:p>
            <a:pPr lvl="1"/>
            <a:r>
              <a:rPr lang="nl-BE" dirty="0" err="1" smtClean="0"/>
              <a:t>Work</a:t>
            </a:r>
            <a:r>
              <a:rPr lang="nl-BE" dirty="0" smtClean="0"/>
              <a:t> as a </a:t>
            </a:r>
            <a:r>
              <a:rPr lang="nl-BE" dirty="0" err="1" smtClean="0"/>
              <a:t>causative</a:t>
            </a:r>
            <a:r>
              <a:rPr lang="nl-BE" dirty="0" smtClean="0"/>
              <a:t> factor</a:t>
            </a:r>
          </a:p>
          <a:p>
            <a:pPr lvl="1"/>
            <a:r>
              <a:rPr lang="nl-BE" dirty="0" err="1" smtClean="0"/>
              <a:t>Work</a:t>
            </a:r>
            <a:r>
              <a:rPr lang="nl-BE" dirty="0" smtClean="0"/>
              <a:t> as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aggravating</a:t>
            </a:r>
            <a:r>
              <a:rPr lang="nl-BE" dirty="0" smtClean="0"/>
              <a:t> factor</a:t>
            </a:r>
          </a:p>
          <a:p>
            <a:pPr lvl="1"/>
            <a:r>
              <a:rPr lang="nl-BE" dirty="0" err="1" smtClean="0"/>
              <a:t>Work</a:t>
            </a:r>
            <a:r>
              <a:rPr lang="nl-BE" dirty="0" smtClean="0"/>
              <a:t> as a </a:t>
            </a:r>
            <a:r>
              <a:rPr lang="nl-BE" dirty="0" err="1" smtClean="0"/>
              <a:t>contributory</a:t>
            </a:r>
            <a:r>
              <a:rPr lang="nl-BE" dirty="0" smtClean="0"/>
              <a:t> factor</a:t>
            </a:r>
            <a:endParaRPr lang="en-US" dirty="0" smtClean="0"/>
          </a:p>
          <a:p>
            <a:pPr lvl="1"/>
            <a:endParaRPr lang="nl-BE" dirty="0"/>
          </a:p>
          <a:p>
            <a:r>
              <a:rPr lang="nl-BE" dirty="0" smtClean="0"/>
              <a:t>The effect of health on </a:t>
            </a:r>
            <a:r>
              <a:rPr lang="nl-BE" dirty="0" err="1" smtClean="0"/>
              <a:t>work</a:t>
            </a:r>
            <a:endParaRPr lang="nl-BE" dirty="0" smtClean="0"/>
          </a:p>
          <a:p>
            <a:pPr lvl="1"/>
            <a:r>
              <a:rPr lang="nl-BE" dirty="0" err="1" smtClean="0"/>
              <a:t>Incapacity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disability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0773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nl-BE" dirty="0" err="1" smtClean="0"/>
              <a:t>Two-ways</a:t>
            </a:r>
            <a:r>
              <a:rPr lang="nl-BE" dirty="0" smtClean="0"/>
              <a:t> </a:t>
            </a:r>
            <a:r>
              <a:rPr lang="nl-BE" dirty="0" err="1" smtClean="0"/>
              <a:t>relationship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 </a:t>
            </a:r>
            <a:r>
              <a:rPr lang="nl-BE" sz="2800" dirty="0" smtClean="0"/>
              <a:t>Effect of </a:t>
            </a:r>
            <a:r>
              <a:rPr lang="nl-BE" sz="2800" dirty="0" err="1" smtClean="0"/>
              <a:t>work</a:t>
            </a:r>
            <a:r>
              <a:rPr lang="nl-BE" sz="2800" dirty="0" smtClean="0"/>
              <a:t> on health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BE" sz="3000" dirty="0"/>
              <a:t>	</a:t>
            </a:r>
            <a:r>
              <a:rPr lang="nl-BE" sz="3000" dirty="0" smtClean="0"/>
              <a:t>	</a:t>
            </a:r>
            <a:r>
              <a:rPr lang="nl-BE" sz="2800" dirty="0" smtClean="0"/>
              <a:t>a) </a:t>
            </a:r>
            <a:r>
              <a:rPr lang="nl-BE" sz="2800" dirty="0" err="1" smtClean="0"/>
              <a:t>Negative</a:t>
            </a:r>
            <a:r>
              <a:rPr lang="nl-BE" sz="2800" dirty="0" smtClean="0"/>
              <a:t> : </a:t>
            </a:r>
          </a:p>
          <a:p>
            <a:pPr marL="0" indent="0">
              <a:buNone/>
            </a:pPr>
            <a:r>
              <a:rPr lang="nl-BE" sz="2800" dirty="0"/>
              <a:t>	</a:t>
            </a:r>
            <a:r>
              <a:rPr lang="nl-BE" sz="2800" dirty="0" smtClean="0"/>
              <a:t>	accidents, </a:t>
            </a:r>
            <a:r>
              <a:rPr lang="nl-BE" sz="2800" dirty="0" err="1" smtClean="0"/>
              <a:t>occupational</a:t>
            </a:r>
            <a:r>
              <a:rPr lang="nl-BE" sz="2800" dirty="0" smtClean="0"/>
              <a:t> </a:t>
            </a:r>
            <a:r>
              <a:rPr lang="nl-BE" sz="2800" dirty="0" err="1" smtClean="0"/>
              <a:t>diseases</a:t>
            </a:r>
            <a:r>
              <a:rPr lang="nl-BE" sz="2800" dirty="0" smtClean="0"/>
              <a:t>, 			</a:t>
            </a:r>
            <a:r>
              <a:rPr lang="nl-BE" sz="2800" dirty="0" err="1" smtClean="0"/>
              <a:t>work-related</a:t>
            </a:r>
            <a:r>
              <a:rPr lang="nl-BE" sz="2800" dirty="0" smtClean="0"/>
              <a:t> </a:t>
            </a:r>
            <a:r>
              <a:rPr lang="nl-BE" sz="2800" dirty="0" err="1" smtClean="0"/>
              <a:t>diseases</a:t>
            </a:r>
            <a:r>
              <a:rPr lang="nl-BE" sz="2800" dirty="0" smtClean="0"/>
              <a:t>, </a:t>
            </a:r>
            <a:r>
              <a:rPr lang="nl-BE" sz="2800" dirty="0" err="1" smtClean="0"/>
              <a:t>absenteeism</a:t>
            </a:r>
            <a:r>
              <a:rPr lang="nl-BE" sz="2800" dirty="0" smtClean="0"/>
              <a:t>, 		           effects on family </a:t>
            </a:r>
            <a:r>
              <a:rPr lang="nl-BE" sz="2800" dirty="0" err="1" smtClean="0"/>
              <a:t>and</a:t>
            </a:r>
            <a:r>
              <a:rPr lang="nl-BE" sz="2800" dirty="0" smtClean="0"/>
              <a:t> </a:t>
            </a:r>
            <a:r>
              <a:rPr lang="nl-BE" sz="2800" dirty="0" err="1" smtClean="0"/>
              <a:t>offspring</a:t>
            </a:r>
            <a:r>
              <a:rPr lang="nl-BE" sz="2800" dirty="0" smtClean="0"/>
              <a:t>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BE" sz="2800" dirty="0" smtClean="0"/>
              <a:t>		b) </a:t>
            </a:r>
            <a:r>
              <a:rPr lang="nl-BE" sz="2800" dirty="0" err="1" smtClean="0"/>
              <a:t>Positive</a:t>
            </a:r>
            <a:r>
              <a:rPr lang="nl-BE" sz="2800" dirty="0" smtClean="0"/>
              <a:t> :</a:t>
            </a:r>
          </a:p>
          <a:p>
            <a:pPr marL="0" indent="0">
              <a:buNone/>
            </a:pPr>
            <a:r>
              <a:rPr lang="nl-BE" sz="2800" dirty="0"/>
              <a:t>	</a:t>
            </a:r>
            <a:r>
              <a:rPr lang="nl-BE" sz="2800" dirty="0" smtClean="0"/>
              <a:t>	</a:t>
            </a:r>
            <a:r>
              <a:rPr lang="nl-BE" sz="2800" dirty="0" err="1" smtClean="0"/>
              <a:t>Self-esteem</a:t>
            </a:r>
            <a:r>
              <a:rPr lang="nl-BE" sz="2800" dirty="0" smtClean="0"/>
              <a:t>, </a:t>
            </a:r>
            <a:r>
              <a:rPr lang="nl-BE" sz="2800" dirty="0" err="1" smtClean="0"/>
              <a:t>income</a:t>
            </a:r>
            <a:r>
              <a:rPr lang="nl-BE" sz="2800" dirty="0" smtClean="0"/>
              <a:t>, </a:t>
            </a:r>
            <a:r>
              <a:rPr lang="nl-BE" sz="2800" dirty="0" err="1" smtClean="0"/>
              <a:t>learning</a:t>
            </a:r>
            <a:r>
              <a:rPr lang="nl-BE" sz="2800" dirty="0" smtClean="0"/>
              <a:t>, meet 			new </a:t>
            </a:r>
            <a:r>
              <a:rPr lang="nl-BE" sz="2800" dirty="0" err="1" smtClean="0"/>
              <a:t>people</a:t>
            </a:r>
            <a:r>
              <a:rPr lang="nl-BE" sz="2800" dirty="0" smtClean="0"/>
              <a:t> </a:t>
            </a:r>
            <a:r>
              <a:rPr lang="nl-BE" sz="2800" dirty="0" err="1" smtClean="0"/>
              <a:t>and</a:t>
            </a:r>
            <a:r>
              <a:rPr lang="nl-BE" sz="2800" dirty="0" smtClean="0"/>
              <a:t> make </a:t>
            </a:r>
            <a:r>
              <a:rPr lang="nl-BE" sz="2800" dirty="0" err="1" smtClean="0"/>
              <a:t>friends</a:t>
            </a:r>
            <a:endParaRPr lang="nl-BE" sz="28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27" y="2420888"/>
            <a:ext cx="1090554" cy="10905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963" y="4427519"/>
            <a:ext cx="839239" cy="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nl-BE" dirty="0" err="1" smtClean="0"/>
              <a:t>Two-ways</a:t>
            </a:r>
            <a:r>
              <a:rPr lang="nl-BE" dirty="0" smtClean="0"/>
              <a:t> </a:t>
            </a:r>
            <a:r>
              <a:rPr lang="nl-BE" dirty="0" err="1" smtClean="0"/>
              <a:t>relationship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 </a:t>
            </a:r>
            <a:r>
              <a:rPr lang="nl-BE" sz="2800" dirty="0" smtClean="0"/>
              <a:t>Effect of health on </a:t>
            </a:r>
            <a:r>
              <a:rPr lang="nl-BE" sz="2800" dirty="0" err="1" smtClean="0"/>
              <a:t>work</a:t>
            </a:r>
            <a:endParaRPr lang="nl-BE" sz="2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nl-BE" sz="3000" dirty="0"/>
              <a:t>	</a:t>
            </a:r>
            <a:r>
              <a:rPr lang="nl-BE" sz="3000" dirty="0" smtClean="0"/>
              <a:t>	</a:t>
            </a:r>
            <a:r>
              <a:rPr lang="nl-BE" sz="2800" dirty="0" smtClean="0"/>
              <a:t>a) </a:t>
            </a:r>
            <a:r>
              <a:rPr lang="nl-BE" sz="2800" dirty="0" err="1" smtClean="0"/>
              <a:t>Negative</a:t>
            </a:r>
            <a:r>
              <a:rPr lang="nl-BE" sz="2800" dirty="0" smtClean="0"/>
              <a:t> : </a:t>
            </a:r>
          </a:p>
          <a:p>
            <a:pPr marL="0" indent="0">
              <a:buNone/>
            </a:pPr>
            <a:r>
              <a:rPr lang="nl-BE" sz="2800" dirty="0"/>
              <a:t>	</a:t>
            </a:r>
            <a:r>
              <a:rPr lang="nl-BE" sz="2800" dirty="0" smtClean="0"/>
              <a:t>	</a:t>
            </a:r>
            <a:r>
              <a:rPr lang="nl-BE" sz="2800" dirty="0" err="1" smtClean="0"/>
              <a:t>incapacity</a:t>
            </a:r>
            <a:r>
              <a:rPr lang="nl-BE" sz="2800" dirty="0" smtClean="0"/>
              <a:t> </a:t>
            </a:r>
            <a:r>
              <a:rPr lang="nl-BE" sz="2800" dirty="0" err="1" smtClean="0"/>
              <a:t>and</a:t>
            </a:r>
            <a:r>
              <a:rPr lang="nl-BE" sz="2800" dirty="0" smtClean="0"/>
              <a:t> </a:t>
            </a:r>
            <a:r>
              <a:rPr lang="nl-BE" sz="2800" dirty="0" err="1" smtClean="0"/>
              <a:t>disability</a:t>
            </a:r>
            <a:r>
              <a:rPr lang="nl-BE" sz="2800" dirty="0" smtClean="0"/>
              <a:t>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BE" sz="2800" dirty="0" smtClean="0"/>
              <a:t>		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BE" sz="2800" dirty="0"/>
              <a:t>	</a:t>
            </a:r>
            <a:r>
              <a:rPr lang="nl-BE" sz="2800" dirty="0" smtClean="0"/>
              <a:t>	b) </a:t>
            </a:r>
            <a:r>
              <a:rPr lang="nl-BE" sz="2800" dirty="0" err="1" smtClean="0"/>
              <a:t>Positive</a:t>
            </a:r>
            <a:r>
              <a:rPr lang="nl-BE" sz="2800" dirty="0" smtClean="0"/>
              <a:t> :</a:t>
            </a:r>
          </a:p>
          <a:p>
            <a:pPr marL="0" indent="0">
              <a:buNone/>
            </a:pPr>
            <a:r>
              <a:rPr lang="nl-BE" sz="2800" dirty="0"/>
              <a:t>	</a:t>
            </a:r>
            <a:r>
              <a:rPr lang="nl-BE" sz="2800" dirty="0" smtClean="0"/>
              <a:t>	high </a:t>
            </a:r>
            <a:r>
              <a:rPr lang="nl-BE" sz="2800" dirty="0" err="1" smtClean="0"/>
              <a:t>quality</a:t>
            </a:r>
            <a:r>
              <a:rPr lang="nl-BE" sz="2800" dirty="0" smtClean="0"/>
              <a:t>, </a:t>
            </a:r>
            <a:r>
              <a:rPr lang="nl-BE" sz="2800" dirty="0" err="1" smtClean="0"/>
              <a:t>increased</a:t>
            </a:r>
            <a:r>
              <a:rPr lang="nl-BE" sz="2800" dirty="0" smtClean="0"/>
              <a:t> </a:t>
            </a:r>
            <a:r>
              <a:rPr lang="nl-BE" sz="2800" dirty="0" err="1" smtClean="0"/>
              <a:t>productivity</a:t>
            </a:r>
            <a:endParaRPr lang="nl-BE" sz="28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27" y="2420888"/>
            <a:ext cx="1090554" cy="10905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963" y="4427519"/>
            <a:ext cx="839239" cy="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nl-BE" dirty="0" err="1" smtClean="0"/>
              <a:t>Workload</a:t>
            </a:r>
            <a:r>
              <a:rPr lang="nl-BE" dirty="0" smtClean="0"/>
              <a:t> models - </a:t>
            </a:r>
            <a:r>
              <a:rPr lang="nl-BE" dirty="0" err="1" smtClean="0"/>
              <a:t>balance</a:t>
            </a:r>
            <a:endParaRPr lang="en-US" dirty="0"/>
          </a:p>
        </p:txBody>
      </p:sp>
      <p:pic>
        <p:nvPicPr>
          <p:cNvPr id="4" name="Tijdelijke aanduiding voor inhoud 3" descr="illustratie-balans_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98036" y="1616600"/>
            <a:ext cx="4286250" cy="3429000"/>
          </a:xfrm>
        </p:spPr>
      </p:pic>
      <p:sp>
        <p:nvSpPr>
          <p:cNvPr id="5" name="Tekstvak 4"/>
          <p:cNvSpPr txBox="1"/>
          <p:nvPr/>
        </p:nvSpPr>
        <p:spPr>
          <a:xfrm>
            <a:off x="1751397" y="1988840"/>
            <a:ext cx="159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WORKLOAD</a:t>
            </a:r>
            <a:endParaRPr lang="en-US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5357818" y="1988840"/>
            <a:ext cx="274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INDIVIDUAL CAPACITIES</a:t>
            </a:r>
            <a:endParaRPr lang="en-US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621816" y="4459325"/>
            <a:ext cx="2214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b="1" dirty="0" smtClean="0"/>
              <a:t>SEX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/>
              <a:t>AGE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/>
              <a:t>LIFE STYLE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/>
              <a:t>EXISTING DISEASES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HERITABILITY, ….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1297904" y="4445436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b="1" dirty="0" smtClean="0"/>
              <a:t>SHIFTHOURS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/>
              <a:t>TYPE OF WORK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/>
              <a:t>ENVIRONMENT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/>
              <a:t>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Accidents</a:t>
            </a:r>
            <a:r>
              <a:rPr lang="nl-NL" dirty="0" smtClean="0"/>
              <a:t> at </a:t>
            </a:r>
            <a:r>
              <a:rPr lang="nl-NL" dirty="0" err="1" smtClean="0"/>
              <a:t>work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An</a:t>
            </a:r>
            <a:r>
              <a:rPr lang="nl-NL" dirty="0" smtClean="0"/>
              <a:t> accident at </a:t>
            </a:r>
            <a:r>
              <a:rPr lang="nl-NL" dirty="0" err="1" smtClean="0"/>
              <a:t>work</a:t>
            </a:r>
            <a:r>
              <a:rPr lang="nl-NL" dirty="0" smtClean="0"/>
              <a:t> is </a:t>
            </a:r>
            <a:r>
              <a:rPr lang="nl-NL" dirty="0" err="1" smtClean="0"/>
              <a:t>defined</a:t>
            </a:r>
            <a:r>
              <a:rPr lang="nl-NL" dirty="0" smtClean="0"/>
              <a:t> as “a discrete </a:t>
            </a:r>
            <a:r>
              <a:rPr lang="nl-NL" dirty="0" err="1" smtClean="0"/>
              <a:t>occurence</a:t>
            </a:r>
            <a:r>
              <a:rPr lang="nl-NL" dirty="0" smtClean="0"/>
              <a:t> in the </a:t>
            </a:r>
            <a:r>
              <a:rPr lang="nl-NL" dirty="0" err="1" smtClean="0"/>
              <a:t>course</a:t>
            </a:r>
            <a:r>
              <a:rPr lang="nl-NL" dirty="0" smtClean="0"/>
              <a:t> of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leads</a:t>
            </a:r>
            <a:r>
              <a:rPr lang="nl-NL" dirty="0" smtClean="0"/>
              <a:t> to </a:t>
            </a:r>
            <a:r>
              <a:rPr lang="nl-NL" dirty="0" err="1" smtClean="0"/>
              <a:t>physical</a:t>
            </a:r>
            <a:r>
              <a:rPr lang="nl-NL" dirty="0" smtClean="0"/>
              <a:t> </a:t>
            </a:r>
            <a:r>
              <a:rPr lang="nl-NL" dirty="0" err="1" smtClean="0"/>
              <a:t>or</a:t>
            </a:r>
            <a:r>
              <a:rPr lang="nl-NL" dirty="0" smtClean="0"/>
              <a:t> mental </a:t>
            </a:r>
            <a:r>
              <a:rPr lang="nl-NL" dirty="0" err="1" smtClean="0"/>
              <a:t>harm</a:t>
            </a:r>
            <a:r>
              <a:rPr lang="nl-NL" dirty="0" smtClean="0"/>
              <a:t>.”</a:t>
            </a:r>
          </a:p>
        </p:txBody>
      </p:sp>
      <p:pic>
        <p:nvPicPr>
          <p:cNvPr id="4" name="Afbeelding 3" descr="dead_bea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500438"/>
            <a:ext cx="3233730" cy="2561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nl-NL" dirty="0"/>
              <a:t>Accidents at </a:t>
            </a:r>
            <a:r>
              <a:rPr lang="nl-NL" dirty="0" err="1"/>
              <a:t>work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61048"/>
          </a:xfrm>
        </p:spPr>
        <p:txBody>
          <a:bodyPr/>
          <a:lstStyle/>
          <a:p>
            <a:r>
              <a:rPr lang="nl-NL" dirty="0" smtClean="0"/>
              <a:t>According to the Labour Force Survey 6.9 </a:t>
            </a:r>
            <a:r>
              <a:rPr lang="nl-NL" dirty="0" err="1" smtClean="0"/>
              <a:t>million</a:t>
            </a:r>
            <a:r>
              <a:rPr lang="nl-NL" dirty="0" smtClean="0"/>
              <a:t> persons in the EU27 (15-64 </a:t>
            </a:r>
            <a:r>
              <a:rPr lang="nl-NL" dirty="0" err="1" smtClean="0"/>
              <a:t>years</a:t>
            </a:r>
            <a:r>
              <a:rPr lang="nl-NL" dirty="0" smtClean="0"/>
              <a:t>) had </a:t>
            </a:r>
            <a:r>
              <a:rPr lang="nl-NL" dirty="0" err="1" smtClean="0"/>
              <a:t>one</a:t>
            </a:r>
            <a:r>
              <a:rPr lang="nl-NL" dirty="0" smtClean="0"/>
              <a:t> or more accidents the past </a:t>
            </a:r>
            <a:r>
              <a:rPr lang="nl-NL" dirty="0" err="1" smtClean="0"/>
              <a:t>year</a:t>
            </a:r>
            <a:r>
              <a:rPr lang="nl-NL" dirty="0" smtClean="0"/>
              <a:t> (2007)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Every year </a:t>
            </a:r>
            <a:r>
              <a:rPr lang="en-US" dirty="0" smtClean="0"/>
              <a:t>5.580</a:t>
            </a:r>
            <a:r>
              <a:rPr lang="en-US" b="1" dirty="0" smtClean="0"/>
              <a:t> </a:t>
            </a:r>
            <a:r>
              <a:rPr lang="en-US" dirty="0"/>
              <a:t>people die in the European Union as a consequence of work-related accidents, according to EUROSTAT </a:t>
            </a:r>
            <a:r>
              <a:rPr lang="en-US" dirty="0" smtClean="0"/>
              <a:t>figures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Accidents at </a:t>
            </a:r>
            <a:r>
              <a:rPr lang="nl-NL" dirty="0" err="1"/>
              <a:t>work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56792"/>
            <a:ext cx="5593084" cy="4033619"/>
          </a:xfrm>
        </p:spPr>
      </p:pic>
      <p:sp>
        <p:nvSpPr>
          <p:cNvPr id="3" name="Rechthoek 2"/>
          <p:cNvSpPr/>
          <p:nvPr/>
        </p:nvSpPr>
        <p:spPr>
          <a:xfrm>
            <a:off x="6228184" y="5517232"/>
            <a:ext cx="1459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(EUROSTAT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68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nl-BE" dirty="0" err="1" smtClean="0"/>
              <a:t>Occupational</a:t>
            </a:r>
            <a:r>
              <a:rPr lang="nl-BE" dirty="0" smtClean="0"/>
              <a:t> </a:t>
            </a:r>
            <a:r>
              <a:rPr lang="nl-BE" dirty="0" err="1" smtClean="0"/>
              <a:t>diseases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</a:t>
            </a:r>
            <a:r>
              <a:rPr lang="en-US" dirty="0"/>
              <a:t>that, the International </a:t>
            </a:r>
            <a:r>
              <a:rPr lang="en-US" dirty="0" err="1"/>
              <a:t>Labour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estimates that an additional </a:t>
            </a:r>
            <a:r>
              <a:rPr lang="en-US" dirty="0" smtClean="0"/>
              <a:t>159.500 </a:t>
            </a:r>
            <a:r>
              <a:rPr lang="en-US" dirty="0"/>
              <a:t>workers in the EU die every year from occupational diseases. </a:t>
            </a:r>
            <a:endParaRPr lang="en-US" dirty="0" smtClean="0"/>
          </a:p>
          <a:p>
            <a:r>
              <a:rPr lang="en-GB" dirty="0" smtClean="0"/>
              <a:t>These are “conditions </a:t>
            </a:r>
            <a:r>
              <a:rPr lang="en-GB" dirty="0"/>
              <a:t>for</a:t>
            </a:r>
            <a:r>
              <a:rPr lang="en-GB" baseline="30000" dirty="0"/>
              <a:t> </a:t>
            </a:r>
            <a:r>
              <a:rPr lang="en-GB" dirty="0"/>
              <a:t>which occupational exposure is the sole</a:t>
            </a:r>
            <a:r>
              <a:rPr lang="en-GB" baseline="30000" dirty="0"/>
              <a:t> </a:t>
            </a:r>
            <a:r>
              <a:rPr lang="en-GB" dirty="0"/>
              <a:t>or the major </a:t>
            </a:r>
            <a:r>
              <a:rPr lang="en-GB" dirty="0" smtClean="0"/>
              <a:t>cause”</a:t>
            </a:r>
            <a:r>
              <a:rPr lang="en-US" dirty="0" smtClean="0"/>
              <a:t>, </a:t>
            </a:r>
            <a:r>
              <a:rPr lang="en-US" dirty="0"/>
              <a:t>for example: mesothelioma from exposure to asbestos.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nl-BE" dirty="0" err="1" smtClean="0"/>
              <a:t>Occupational</a:t>
            </a:r>
            <a:r>
              <a:rPr lang="nl-BE" dirty="0" smtClean="0"/>
              <a:t> </a:t>
            </a:r>
            <a:r>
              <a:rPr lang="nl-BE" dirty="0" err="1" smtClean="0"/>
              <a:t>diseases</a:t>
            </a:r>
            <a:endParaRPr lang="en-US" dirty="0"/>
          </a:p>
        </p:txBody>
      </p:sp>
      <p:pic>
        <p:nvPicPr>
          <p:cNvPr id="4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2062" y="1686719"/>
            <a:ext cx="6619875" cy="4352925"/>
          </a:xfrm>
        </p:spPr>
      </p:pic>
    </p:spTree>
    <p:extLst>
      <p:ext uri="{BB962C8B-B14F-4D97-AF65-F5344CB8AC3E}">
        <p14:creationId xmlns:p14="http://schemas.microsoft.com/office/powerpoint/2010/main" val="33220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Learning </a:t>
            </a:r>
            <a:r>
              <a:rPr lang="nl-BE" dirty="0" err="1" smtClean="0"/>
              <a:t>Objectives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At the end of </a:t>
            </a:r>
            <a:r>
              <a:rPr lang="en-US" sz="2800" dirty="0" smtClean="0"/>
              <a:t>chapter 1 students </a:t>
            </a:r>
            <a:r>
              <a:rPr lang="en-US" sz="2800" dirty="0"/>
              <a:t>will be </a:t>
            </a:r>
            <a:r>
              <a:rPr lang="en-US" sz="2800" dirty="0" smtClean="0"/>
              <a:t>able to </a:t>
            </a:r>
            <a:r>
              <a:rPr lang="en-US" sz="2800" dirty="0"/>
              <a:t>: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Explain the two-ways </a:t>
            </a:r>
            <a:r>
              <a:rPr lang="en-US" sz="2800" dirty="0"/>
              <a:t>relationship of work and health</a:t>
            </a:r>
          </a:p>
          <a:p>
            <a:r>
              <a:rPr lang="en-US" sz="2800" dirty="0"/>
              <a:t>Understand the socio-economic impact </a:t>
            </a:r>
            <a:r>
              <a:rPr lang="en-US" sz="2800" dirty="0" smtClean="0"/>
              <a:t>of  (un)employment </a:t>
            </a:r>
            <a:endParaRPr lang="en-US" sz="2800" dirty="0"/>
          </a:p>
          <a:p>
            <a:r>
              <a:rPr lang="en-US" sz="2800" dirty="0" smtClean="0"/>
              <a:t>Recognize the range of health hazards encountered in the workplace</a:t>
            </a:r>
          </a:p>
          <a:p>
            <a:r>
              <a:rPr lang="nl-BE" sz="2800" dirty="0" smtClean="0"/>
              <a:t>Understand the </a:t>
            </a:r>
            <a:r>
              <a:rPr lang="nl-BE" sz="2800" dirty="0" err="1" smtClean="0"/>
              <a:t>value</a:t>
            </a:r>
            <a:r>
              <a:rPr lang="nl-BE" sz="2800" dirty="0" smtClean="0"/>
              <a:t> </a:t>
            </a:r>
            <a:r>
              <a:rPr lang="nl-BE" sz="2800" dirty="0" err="1" smtClean="0"/>
              <a:t>and</a:t>
            </a:r>
            <a:r>
              <a:rPr lang="nl-BE" sz="2800" dirty="0" smtClean="0"/>
              <a:t> the </a:t>
            </a:r>
            <a:r>
              <a:rPr lang="nl-BE" sz="2800" dirty="0" err="1" smtClean="0"/>
              <a:t>role</a:t>
            </a:r>
            <a:r>
              <a:rPr lang="nl-BE" sz="2800" dirty="0" smtClean="0"/>
              <a:t> of </a:t>
            </a:r>
            <a:r>
              <a:rPr lang="nl-BE" sz="2800" dirty="0" err="1" smtClean="0"/>
              <a:t>occupational</a:t>
            </a:r>
            <a:r>
              <a:rPr lang="nl-BE" sz="2800" dirty="0" smtClean="0"/>
              <a:t> health services </a:t>
            </a:r>
            <a:r>
              <a:rPr lang="nl-BE" sz="2800" dirty="0" err="1" smtClean="0"/>
              <a:t>and</a:t>
            </a:r>
            <a:r>
              <a:rPr lang="nl-BE" sz="2800" dirty="0" smtClean="0"/>
              <a:t> </a:t>
            </a:r>
            <a:r>
              <a:rPr lang="nl-BE" sz="2800" dirty="0" err="1" smtClean="0"/>
              <a:t>physicians</a:t>
            </a:r>
            <a:endParaRPr lang="nl-BE" sz="2800" dirty="0" smtClean="0"/>
          </a:p>
          <a:p>
            <a:r>
              <a:rPr lang="nl-BE" sz="2800" dirty="0" err="1" smtClean="0"/>
              <a:t>Find</a:t>
            </a:r>
            <a:r>
              <a:rPr lang="nl-BE" sz="2800" dirty="0" smtClean="0"/>
              <a:t> </a:t>
            </a:r>
            <a:r>
              <a:rPr lang="nl-BE" sz="2800" dirty="0" err="1" smtClean="0"/>
              <a:t>reliable</a:t>
            </a:r>
            <a:r>
              <a:rPr lang="nl-BE" sz="2800" dirty="0" smtClean="0"/>
              <a:t> sources on </a:t>
            </a:r>
            <a:r>
              <a:rPr lang="nl-BE" sz="2800" dirty="0" err="1" smtClean="0"/>
              <a:t>work</a:t>
            </a:r>
            <a:r>
              <a:rPr lang="nl-BE" sz="2800" dirty="0"/>
              <a:t> </a:t>
            </a:r>
            <a:r>
              <a:rPr lang="nl-BE" sz="2800" dirty="0" err="1"/>
              <a:t>and</a:t>
            </a:r>
            <a:r>
              <a:rPr lang="nl-BE" sz="2800" dirty="0"/>
              <a:t> </a:t>
            </a:r>
            <a:r>
              <a:rPr lang="nl-BE" sz="2800" dirty="0" smtClean="0"/>
              <a:t>health </a:t>
            </a:r>
            <a:r>
              <a:rPr lang="nl-BE" sz="2800" dirty="0" err="1" smtClean="0"/>
              <a:t>related</a:t>
            </a:r>
            <a:r>
              <a:rPr lang="nl-BE" sz="2800" dirty="0" smtClean="0"/>
              <a:t> issues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Iceberg Metaphor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412976"/>
          </a:xfrm>
        </p:spPr>
        <p:txBody>
          <a:bodyPr/>
          <a:lstStyle/>
          <a:p>
            <a:r>
              <a:rPr lang="en-US" dirty="0" smtClean="0"/>
              <a:t>Cases </a:t>
            </a:r>
            <a:r>
              <a:rPr lang="en-US" dirty="0"/>
              <a:t>of illness correctly diagnosed by clinicians in the </a:t>
            </a:r>
            <a:r>
              <a:rPr lang="en-US" dirty="0" smtClean="0"/>
              <a:t>community often </a:t>
            </a:r>
            <a:r>
              <a:rPr lang="en-US" dirty="0"/>
              <a:t>represent only the “tip of the iceberg.”</a:t>
            </a:r>
          </a:p>
          <a:p>
            <a:r>
              <a:rPr lang="en-US" dirty="0" smtClean="0"/>
              <a:t>Many </a:t>
            </a:r>
            <a:r>
              <a:rPr lang="en-US" dirty="0"/>
              <a:t>additional cases may be too early to diagnose or may </a:t>
            </a:r>
            <a:r>
              <a:rPr lang="en-US" dirty="0" smtClean="0"/>
              <a:t>remain asymptomatic.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1340768"/>
            <a:ext cx="7488832" cy="4788024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22000"/>
                </a:schemeClr>
              </a:gs>
              <a:gs pos="55000">
                <a:srgbClr val="CCFFFF"/>
              </a:gs>
              <a:gs pos="0">
                <a:srgbClr val="CCFFFF"/>
              </a:gs>
              <a:gs pos="0">
                <a:srgbClr val="CCFFFF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3" name="Gelijkbenige driehoek 2"/>
          <p:cNvSpPr/>
          <p:nvPr/>
        </p:nvSpPr>
        <p:spPr>
          <a:xfrm>
            <a:off x="2209800" y="1524000"/>
            <a:ext cx="5334000" cy="4267200"/>
          </a:xfrm>
          <a:prstGeom prst="triangle">
            <a:avLst>
              <a:gd name="adj" fmla="val 50233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5126" name="Tekstvak 3"/>
          <p:cNvSpPr txBox="1">
            <a:spLocks noChangeArrowheads="1"/>
          </p:cNvSpPr>
          <p:nvPr/>
        </p:nvSpPr>
        <p:spPr bwMode="auto">
          <a:xfrm>
            <a:off x="4191000" y="2590800"/>
            <a:ext cx="1447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400" b="1" dirty="0" err="1"/>
              <a:t>Recognized</a:t>
            </a:r>
            <a:r>
              <a:rPr lang="nl-BE" sz="1400" b="1" dirty="0"/>
              <a:t> as </a:t>
            </a:r>
            <a:r>
              <a:rPr lang="nl-BE" sz="1400" b="1" dirty="0" err="1"/>
              <a:t>Being</a:t>
            </a:r>
            <a:r>
              <a:rPr lang="nl-BE" sz="1400" b="1" dirty="0"/>
              <a:t> </a:t>
            </a:r>
            <a:r>
              <a:rPr lang="nl-BE" sz="1400" b="1" dirty="0" err="1"/>
              <a:t>Related</a:t>
            </a:r>
            <a:r>
              <a:rPr lang="nl-BE" sz="1400" b="1" dirty="0"/>
              <a:t> </a:t>
            </a:r>
            <a:r>
              <a:rPr lang="nl-BE" sz="1400" b="1" dirty="0" err="1"/>
              <a:t>to</a:t>
            </a:r>
            <a:r>
              <a:rPr lang="nl-BE" sz="1400" b="1" dirty="0"/>
              <a:t> </a:t>
            </a:r>
            <a:r>
              <a:rPr lang="nl-BE" sz="1400" b="1" dirty="0" err="1"/>
              <a:t>Work</a:t>
            </a:r>
            <a:endParaRPr lang="nl-BE" sz="1400" b="1" dirty="0"/>
          </a:p>
        </p:txBody>
      </p:sp>
      <p:sp>
        <p:nvSpPr>
          <p:cNvPr id="5127" name="Tekstvak 4"/>
          <p:cNvSpPr txBox="1">
            <a:spLocks noChangeArrowheads="1"/>
          </p:cNvSpPr>
          <p:nvPr/>
        </p:nvSpPr>
        <p:spPr bwMode="auto">
          <a:xfrm>
            <a:off x="3581400" y="3505200"/>
            <a:ext cx="2590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400" b="1" dirty="0" err="1"/>
              <a:t>Medical</a:t>
            </a:r>
            <a:r>
              <a:rPr lang="nl-BE" sz="1400" b="1" dirty="0"/>
              <a:t> </a:t>
            </a:r>
            <a:r>
              <a:rPr lang="nl-BE" sz="1400" b="1" dirty="0" err="1"/>
              <a:t>Attention</a:t>
            </a:r>
            <a:r>
              <a:rPr lang="nl-BE" sz="1400" b="1" dirty="0"/>
              <a:t> </a:t>
            </a:r>
            <a:r>
              <a:rPr lang="nl-BE" sz="1400" b="1" dirty="0" err="1"/>
              <a:t>Received</a:t>
            </a:r>
            <a:r>
              <a:rPr lang="nl-BE" sz="1400" b="1" dirty="0"/>
              <a:t>, </a:t>
            </a:r>
            <a:r>
              <a:rPr lang="nl-BE" sz="1400" b="1" dirty="0" err="1"/>
              <a:t>But</a:t>
            </a:r>
            <a:r>
              <a:rPr lang="nl-BE" sz="1400" b="1" dirty="0"/>
              <a:t> </a:t>
            </a:r>
            <a:r>
              <a:rPr lang="nl-BE" sz="1400" b="1" dirty="0" err="1"/>
              <a:t>Relationship</a:t>
            </a:r>
            <a:r>
              <a:rPr lang="nl-BE" sz="1400" b="1" dirty="0"/>
              <a:t> of </a:t>
            </a:r>
            <a:r>
              <a:rPr lang="nl-BE" sz="1400" b="1" dirty="0" err="1"/>
              <a:t>Illness</a:t>
            </a:r>
            <a:r>
              <a:rPr lang="nl-BE" sz="1400" b="1" dirty="0"/>
              <a:t> to </a:t>
            </a:r>
            <a:r>
              <a:rPr lang="nl-BE" sz="1400" b="1" dirty="0" err="1"/>
              <a:t>Work</a:t>
            </a:r>
            <a:r>
              <a:rPr lang="nl-BE" sz="1400" b="1" dirty="0"/>
              <a:t> </a:t>
            </a:r>
            <a:r>
              <a:rPr lang="nl-BE" sz="1400" b="1" dirty="0" err="1"/>
              <a:t>Not</a:t>
            </a:r>
            <a:r>
              <a:rPr lang="nl-BE" sz="1400" b="1" dirty="0"/>
              <a:t> </a:t>
            </a:r>
            <a:r>
              <a:rPr lang="nl-BE" sz="1400" b="1" dirty="0" err="1"/>
              <a:t>Recognized</a:t>
            </a:r>
            <a:endParaRPr lang="nl-BE" sz="1400" b="1" dirty="0"/>
          </a:p>
        </p:txBody>
      </p:sp>
      <p:sp>
        <p:nvSpPr>
          <p:cNvPr id="5128" name="Tekstvak 5"/>
          <p:cNvSpPr txBox="1">
            <a:spLocks noChangeArrowheads="1"/>
          </p:cNvSpPr>
          <p:nvPr/>
        </p:nvSpPr>
        <p:spPr bwMode="auto">
          <a:xfrm>
            <a:off x="3505200" y="44196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1600" b="1" dirty="0" err="1" smtClean="0"/>
              <a:t>Symptoms</a:t>
            </a:r>
            <a:r>
              <a:rPr lang="nl-BE" sz="1600" b="1" dirty="0"/>
              <a:t>, </a:t>
            </a:r>
            <a:r>
              <a:rPr lang="nl-BE" sz="1600" b="1" dirty="0" err="1"/>
              <a:t>But</a:t>
            </a:r>
            <a:r>
              <a:rPr lang="nl-BE" sz="1600" b="1" dirty="0"/>
              <a:t> No </a:t>
            </a:r>
            <a:r>
              <a:rPr lang="nl-BE" sz="1600" b="1" dirty="0" err="1"/>
              <a:t>Medical</a:t>
            </a:r>
            <a:r>
              <a:rPr lang="nl-BE" sz="1600" b="1" dirty="0"/>
              <a:t> </a:t>
            </a:r>
            <a:r>
              <a:rPr lang="nl-BE" sz="1600" b="1" dirty="0" err="1"/>
              <a:t>Attention</a:t>
            </a:r>
            <a:r>
              <a:rPr lang="nl-BE" sz="1600" b="1" dirty="0"/>
              <a:t> </a:t>
            </a:r>
            <a:r>
              <a:rPr lang="nl-BE" sz="1600" b="1" dirty="0" err="1"/>
              <a:t>Sought</a:t>
            </a:r>
            <a:endParaRPr lang="nl-BE" sz="1600" b="1" dirty="0"/>
          </a:p>
        </p:txBody>
      </p:sp>
      <p:sp>
        <p:nvSpPr>
          <p:cNvPr id="5129" name="Tekstvak 6"/>
          <p:cNvSpPr txBox="1">
            <a:spLocks noChangeArrowheads="1"/>
          </p:cNvSpPr>
          <p:nvPr/>
        </p:nvSpPr>
        <p:spPr bwMode="auto">
          <a:xfrm>
            <a:off x="3429000" y="52578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dirty="0" err="1"/>
              <a:t>Affected</a:t>
            </a:r>
            <a:r>
              <a:rPr lang="nl-BE" sz="1600" b="1" dirty="0"/>
              <a:t>, But No </a:t>
            </a:r>
            <a:r>
              <a:rPr lang="nl-BE" sz="1600" b="1" dirty="0" err="1"/>
              <a:t>Symptoms</a:t>
            </a:r>
            <a:endParaRPr lang="nl-BE" sz="1600" b="1" dirty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3733800" y="3429000"/>
            <a:ext cx="2362200" cy="0"/>
          </a:xfrm>
          <a:prstGeom prst="line">
            <a:avLst/>
          </a:prstGeom>
          <a:ln w="3175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bogen verbindingslijn 10"/>
          <p:cNvCxnSpPr/>
          <p:nvPr/>
        </p:nvCxnSpPr>
        <p:spPr>
          <a:xfrm>
            <a:off x="3124200" y="4343400"/>
            <a:ext cx="3505200" cy="1588"/>
          </a:xfrm>
          <a:prstGeom prst="bentConnector3">
            <a:avLst>
              <a:gd name="adj1" fmla="val 50000"/>
            </a:avLst>
          </a:prstGeom>
          <a:ln w="3175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743200" y="5029200"/>
            <a:ext cx="4267200" cy="0"/>
          </a:xfrm>
          <a:prstGeom prst="line">
            <a:avLst/>
          </a:prstGeom>
          <a:ln w="3175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3" name="Tekstvak 21"/>
          <p:cNvSpPr txBox="1">
            <a:spLocks noChangeArrowheads="1"/>
          </p:cNvSpPr>
          <p:nvPr/>
        </p:nvSpPr>
        <p:spPr bwMode="auto">
          <a:xfrm>
            <a:off x="2438400" y="1676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/>
              <a:t>Reported</a:t>
            </a:r>
          </a:p>
        </p:txBody>
      </p:sp>
      <p:sp>
        <p:nvSpPr>
          <p:cNvPr id="5134" name="Tekstvak 22"/>
          <p:cNvSpPr txBox="1">
            <a:spLocks noChangeArrowheads="1"/>
          </p:cNvSpPr>
          <p:nvPr/>
        </p:nvSpPr>
        <p:spPr bwMode="auto">
          <a:xfrm>
            <a:off x="2267744" y="2492896"/>
            <a:ext cx="158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Reported</a:t>
            </a:r>
            <a:endParaRPr lang="nl-BE" dirty="0"/>
          </a:p>
        </p:txBody>
      </p:sp>
      <p:sp>
        <p:nvSpPr>
          <p:cNvPr id="22" name="Vrije vorm 21"/>
          <p:cNvSpPr/>
          <p:nvPr/>
        </p:nvSpPr>
        <p:spPr>
          <a:xfrm>
            <a:off x="1547664" y="2132856"/>
            <a:ext cx="6624736" cy="288032"/>
          </a:xfrm>
          <a:custGeom>
            <a:avLst/>
            <a:gdLst>
              <a:gd name="connsiteX0" fmla="*/ 0 w 5869858"/>
              <a:gd name="connsiteY0" fmla="*/ 49161 h 481780"/>
              <a:gd name="connsiteX1" fmla="*/ 324465 w 5869858"/>
              <a:gd name="connsiteY1" fmla="*/ 462116 h 481780"/>
              <a:gd name="connsiteX2" fmla="*/ 619432 w 5869858"/>
              <a:gd name="connsiteY2" fmla="*/ 49161 h 481780"/>
              <a:gd name="connsiteX3" fmla="*/ 943897 w 5869858"/>
              <a:gd name="connsiteY3" fmla="*/ 432619 h 481780"/>
              <a:gd name="connsiteX4" fmla="*/ 1253613 w 5869858"/>
              <a:gd name="connsiteY4" fmla="*/ 19664 h 481780"/>
              <a:gd name="connsiteX5" fmla="*/ 1563329 w 5869858"/>
              <a:gd name="connsiteY5" fmla="*/ 462116 h 481780"/>
              <a:gd name="connsiteX6" fmla="*/ 1858297 w 5869858"/>
              <a:gd name="connsiteY6" fmla="*/ 49161 h 481780"/>
              <a:gd name="connsiteX7" fmla="*/ 2168013 w 5869858"/>
              <a:gd name="connsiteY7" fmla="*/ 447368 h 481780"/>
              <a:gd name="connsiteX8" fmla="*/ 2492478 w 5869858"/>
              <a:gd name="connsiteY8" fmla="*/ 49161 h 481780"/>
              <a:gd name="connsiteX9" fmla="*/ 2757949 w 5869858"/>
              <a:gd name="connsiteY9" fmla="*/ 462116 h 481780"/>
              <a:gd name="connsiteX10" fmla="*/ 3052916 w 5869858"/>
              <a:gd name="connsiteY10" fmla="*/ 4916 h 481780"/>
              <a:gd name="connsiteX11" fmla="*/ 3333136 w 5869858"/>
              <a:gd name="connsiteY11" fmla="*/ 432619 h 481780"/>
              <a:gd name="connsiteX12" fmla="*/ 3672349 w 5869858"/>
              <a:gd name="connsiteY12" fmla="*/ 34413 h 481780"/>
              <a:gd name="connsiteX13" fmla="*/ 3923071 w 5869858"/>
              <a:gd name="connsiteY13" fmla="*/ 403122 h 481780"/>
              <a:gd name="connsiteX14" fmla="*/ 4262284 w 5869858"/>
              <a:gd name="connsiteY14" fmla="*/ 34413 h 481780"/>
              <a:gd name="connsiteX15" fmla="*/ 4513007 w 5869858"/>
              <a:gd name="connsiteY15" fmla="*/ 476864 h 481780"/>
              <a:gd name="connsiteX16" fmla="*/ 4866968 w 5869858"/>
              <a:gd name="connsiteY16" fmla="*/ 63909 h 481780"/>
              <a:gd name="connsiteX17" fmla="*/ 5073445 w 5869858"/>
              <a:gd name="connsiteY17" fmla="*/ 403122 h 481780"/>
              <a:gd name="connsiteX18" fmla="*/ 5353665 w 5869858"/>
              <a:gd name="connsiteY18" fmla="*/ 49161 h 481780"/>
              <a:gd name="connsiteX19" fmla="*/ 5648632 w 5869858"/>
              <a:gd name="connsiteY19" fmla="*/ 417871 h 481780"/>
              <a:gd name="connsiteX20" fmla="*/ 5869858 w 5869858"/>
              <a:gd name="connsiteY20" fmla="*/ 63909 h 481780"/>
              <a:gd name="connsiteX21" fmla="*/ 5869858 w 5869858"/>
              <a:gd name="connsiteY21" fmla="*/ 63909 h 48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69858" h="481780">
                <a:moveTo>
                  <a:pt x="0" y="49161"/>
                </a:moveTo>
                <a:cubicBezTo>
                  <a:pt x="110613" y="255638"/>
                  <a:pt x="221226" y="462116"/>
                  <a:pt x="324465" y="462116"/>
                </a:cubicBezTo>
                <a:cubicBezTo>
                  <a:pt x="427704" y="462116"/>
                  <a:pt x="516193" y="54077"/>
                  <a:pt x="619432" y="49161"/>
                </a:cubicBezTo>
                <a:cubicBezTo>
                  <a:pt x="722671" y="44245"/>
                  <a:pt x="838200" y="437535"/>
                  <a:pt x="943897" y="432619"/>
                </a:cubicBezTo>
                <a:cubicBezTo>
                  <a:pt x="1049594" y="427703"/>
                  <a:pt x="1150374" y="14748"/>
                  <a:pt x="1253613" y="19664"/>
                </a:cubicBezTo>
                <a:cubicBezTo>
                  <a:pt x="1356852" y="24580"/>
                  <a:pt x="1462548" y="457200"/>
                  <a:pt x="1563329" y="462116"/>
                </a:cubicBezTo>
                <a:cubicBezTo>
                  <a:pt x="1664110" y="467032"/>
                  <a:pt x="1757516" y="51619"/>
                  <a:pt x="1858297" y="49161"/>
                </a:cubicBezTo>
                <a:cubicBezTo>
                  <a:pt x="1959078" y="46703"/>
                  <a:pt x="2062316" y="447368"/>
                  <a:pt x="2168013" y="447368"/>
                </a:cubicBezTo>
                <a:cubicBezTo>
                  <a:pt x="2273710" y="447368"/>
                  <a:pt x="2394155" y="46703"/>
                  <a:pt x="2492478" y="49161"/>
                </a:cubicBezTo>
                <a:cubicBezTo>
                  <a:pt x="2590801" y="51619"/>
                  <a:pt x="2664543" y="469490"/>
                  <a:pt x="2757949" y="462116"/>
                </a:cubicBezTo>
                <a:cubicBezTo>
                  <a:pt x="2851355" y="454742"/>
                  <a:pt x="2957052" y="9832"/>
                  <a:pt x="3052916" y="4916"/>
                </a:cubicBezTo>
                <a:cubicBezTo>
                  <a:pt x="3148780" y="0"/>
                  <a:pt x="3229897" y="427703"/>
                  <a:pt x="3333136" y="432619"/>
                </a:cubicBezTo>
                <a:cubicBezTo>
                  <a:pt x="3436375" y="437535"/>
                  <a:pt x="3574027" y="39329"/>
                  <a:pt x="3672349" y="34413"/>
                </a:cubicBezTo>
                <a:cubicBezTo>
                  <a:pt x="3770671" y="29497"/>
                  <a:pt x="3824749" y="403122"/>
                  <a:pt x="3923071" y="403122"/>
                </a:cubicBezTo>
                <a:cubicBezTo>
                  <a:pt x="4021393" y="403122"/>
                  <a:pt x="4163961" y="22123"/>
                  <a:pt x="4262284" y="34413"/>
                </a:cubicBezTo>
                <a:cubicBezTo>
                  <a:pt x="4360607" y="46703"/>
                  <a:pt x="4412226" y="471948"/>
                  <a:pt x="4513007" y="476864"/>
                </a:cubicBezTo>
                <a:cubicBezTo>
                  <a:pt x="4613788" y="481780"/>
                  <a:pt x="4773562" y="76199"/>
                  <a:pt x="4866968" y="63909"/>
                </a:cubicBezTo>
                <a:cubicBezTo>
                  <a:pt x="4960374" y="51619"/>
                  <a:pt x="4992329" y="405580"/>
                  <a:pt x="5073445" y="403122"/>
                </a:cubicBezTo>
                <a:cubicBezTo>
                  <a:pt x="5154561" y="400664"/>
                  <a:pt x="5257801" y="46703"/>
                  <a:pt x="5353665" y="49161"/>
                </a:cubicBezTo>
                <a:cubicBezTo>
                  <a:pt x="5449529" y="51619"/>
                  <a:pt x="5562600" y="415413"/>
                  <a:pt x="5648632" y="417871"/>
                </a:cubicBezTo>
                <a:cubicBezTo>
                  <a:pt x="5734664" y="420329"/>
                  <a:pt x="5869858" y="63909"/>
                  <a:pt x="5869858" y="63909"/>
                </a:cubicBezTo>
                <a:lnTo>
                  <a:pt x="5869858" y="6390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467544" y="476672"/>
            <a:ext cx="8363272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“</a:t>
            </a:r>
            <a:r>
              <a:rPr kumimoji="0" lang="nl-N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iceberg</a:t>
            </a: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 of </a:t>
            </a:r>
            <a:r>
              <a:rPr kumimoji="0" lang="nl-N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Occupational</a:t>
            </a: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N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Diseases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74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Absenteeism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err="1" smtClean="0"/>
              <a:t>According</a:t>
            </a:r>
            <a:r>
              <a:rPr lang="nl-NL" dirty="0" smtClean="0"/>
              <a:t> to the </a:t>
            </a:r>
            <a:r>
              <a:rPr lang="nl-NL" dirty="0" err="1" smtClean="0"/>
              <a:t>Labour</a:t>
            </a:r>
            <a:r>
              <a:rPr lang="nl-NL" dirty="0" smtClean="0"/>
              <a:t> </a:t>
            </a:r>
            <a:r>
              <a:rPr lang="nl-NL" dirty="0" err="1" smtClean="0"/>
              <a:t>Force</a:t>
            </a:r>
            <a:r>
              <a:rPr lang="nl-NL" dirty="0" smtClean="0"/>
              <a:t> </a:t>
            </a:r>
            <a:r>
              <a:rPr lang="nl-NL" dirty="0" err="1" smtClean="0"/>
              <a:t>Survey</a:t>
            </a:r>
            <a:r>
              <a:rPr lang="nl-NL" dirty="0" smtClean="0"/>
              <a:t> (2007):</a:t>
            </a:r>
          </a:p>
          <a:p>
            <a:r>
              <a:rPr lang="nl-NL" dirty="0" smtClean="0"/>
              <a:t>5 </a:t>
            </a:r>
            <a:r>
              <a:rPr lang="nl-NL" dirty="0" err="1" smtClean="0"/>
              <a:t>million</a:t>
            </a:r>
            <a:r>
              <a:rPr lang="nl-NL" dirty="0" smtClean="0"/>
              <a:t> </a:t>
            </a:r>
            <a:r>
              <a:rPr lang="nl-NL" dirty="0" err="1" smtClean="0"/>
              <a:t>persons</a:t>
            </a:r>
            <a:r>
              <a:rPr lang="nl-NL" dirty="0" smtClean="0"/>
              <a:t> in the EU27 </a:t>
            </a:r>
            <a:r>
              <a:rPr lang="nl-NL" dirty="0" err="1" smtClean="0"/>
              <a:t>sick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day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to </a:t>
            </a:r>
            <a:r>
              <a:rPr lang="nl-NL" dirty="0" err="1" smtClean="0"/>
              <a:t>an</a:t>
            </a:r>
            <a:r>
              <a:rPr lang="nl-NL" dirty="0" smtClean="0"/>
              <a:t> accident </a:t>
            </a:r>
          </a:p>
          <a:p>
            <a:r>
              <a:rPr lang="nl-NL" dirty="0" smtClean="0"/>
              <a:t>1.5 </a:t>
            </a:r>
            <a:r>
              <a:rPr lang="nl-NL" dirty="0" err="1" smtClean="0"/>
              <a:t>million</a:t>
            </a:r>
            <a:r>
              <a:rPr lang="nl-NL" dirty="0" smtClean="0"/>
              <a:t> of </a:t>
            </a:r>
            <a:r>
              <a:rPr lang="nl-NL" dirty="0" err="1" smtClean="0"/>
              <a:t>them</a:t>
            </a:r>
            <a:r>
              <a:rPr lang="nl-NL" dirty="0" smtClean="0"/>
              <a:t> </a:t>
            </a:r>
            <a:r>
              <a:rPr lang="nl-NL" dirty="0" err="1" smtClean="0"/>
              <a:t>prolonged</a:t>
            </a:r>
            <a:r>
              <a:rPr lang="nl-NL" dirty="0" smtClean="0"/>
              <a:t> </a:t>
            </a:r>
            <a:r>
              <a:rPr lang="nl-NL" dirty="0" err="1" smtClean="0"/>
              <a:t>sick</a:t>
            </a:r>
            <a:r>
              <a:rPr lang="nl-NL" dirty="0" smtClean="0"/>
              <a:t> (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month</a:t>
            </a:r>
            <a:r>
              <a:rPr lang="nl-NL" dirty="0" smtClean="0"/>
              <a:t> </a:t>
            </a:r>
            <a:r>
              <a:rPr lang="nl-NL" dirty="0" err="1" smtClean="0"/>
              <a:t>or</a:t>
            </a:r>
            <a:r>
              <a:rPr lang="nl-NL" dirty="0" smtClean="0"/>
              <a:t> more)</a:t>
            </a:r>
            <a:endParaRPr lang="en-US" dirty="0" smtClean="0"/>
          </a:p>
          <a:p>
            <a:r>
              <a:rPr lang="nl-NL" dirty="0" smtClean="0"/>
              <a:t>12.5 </a:t>
            </a:r>
            <a:r>
              <a:rPr lang="nl-NL" dirty="0" err="1" smtClean="0"/>
              <a:t>million</a:t>
            </a:r>
            <a:r>
              <a:rPr lang="nl-NL" dirty="0" smtClean="0"/>
              <a:t> </a:t>
            </a:r>
            <a:r>
              <a:rPr lang="nl-NL" dirty="0" err="1" smtClean="0"/>
              <a:t>were</a:t>
            </a:r>
            <a:r>
              <a:rPr lang="nl-NL" dirty="0" smtClean="0"/>
              <a:t> sick </a:t>
            </a:r>
            <a:r>
              <a:rPr lang="nl-NL" dirty="0" err="1" smtClean="0"/>
              <a:t>for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day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to </a:t>
            </a:r>
            <a:r>
              <a:rPr lang="nl-NL" dirty="0" err="1" smtClean="0"/>
              <a:t>work-related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4900" dirty="0" err="1" smtClean="0"/>
              <a:t>Future</a:t>
            </a:r>
            <a:r>
              <a:rPr lang="nl-NL" sz="4900" dirty="0" smtClean="0"/>
              <a:t> Action Plan</a:t>
            </a:r>
            <a:br>
              <a:rPr lang="nl-NL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endParaRPr lang="en-US" sz="49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General physicians and </a:t>
            </a:r>
            <a:r>
              <a:rPr lang="en-GB" dirty="0" smtClean="0"/>
              <a:t>medical </a:t>
            </a:r>
            <a:r>
              <a:rPr lang="en-GB" dirty="0"/>
              <a:t>specialists are </a:t>
            </a:r>
            <a:r>
              <a:rPr lang="en-GB" dirty="0" smtClean="0"/>
              <a:t>usually the </a:t>
            </a:r>
            <a:r>
              <a:rPr lang="en-GB" dirty="0"/>
              <a:t>first point of health care contact for many </a:t>
            </a:r>
            <a:r>
              <a:rPr lang="en-GB" dirty="0" smtClean="0"/>
              <a:t>employees</a:t>
            </a:r>
          </a:p>
          <a:p>
            <a:r>
              <a:rPr lang="en-GB" dirty="0"/>
              <a:t>A</a:t>
            </a:r>
            <a:r>
              <a:rPr lang="en-GB" dirty="0" smtClean="0"/>
              <a:t>ll physicians and nurses should </a:t>
            </a:r>
            <a:r>
              <a:rPr lang="en-US" dirty="0" smtClean="0"/>
              <a:t>consider </a:t>
            </a:r>
            <a:r>
              <a:rPr lang="en-US" dirty="0"/>
              <a:t>the work factor and pay attention to the effects of work on health </a:t>
            </a:r>
            <a:r>
              <a:rPr lang="en-US" dirty="0" smtClean="0"/>
              <a:t>and vice-versa</a:t>
            </a:r>
          </a:p>
          <a:p>
            <a:pPr lvl="1"/>
            <a:r>
              <a:rPr lang="en-US" dirty="0" smtClean="0"/>
              <a:t> Key questions : WARP</a:t>
            </a:r>
          </a:p>
          <a:p>
            <a:pPr marL="812800" lvl="1" indent="-355600"/>
            <a:r>
              <a:rPr lang="nl-BE" dirty="0" err="1" smtClean="0"/>
              <a:t>Key</a:t>
            </a:r>
            <a:r>
              <a:rPr lang="nl-BE" dirty="0" smtClean="0"/>
              <a:t> s</a:t>
            </a:r>
            <a:r>
              <a:rPr lang="nl-BE" sz="2800" dirty="0" smtClean="0"/>
              <a:t>creening </a:t>
            </a:r>
            <a:r>
              <a:rPr lang="nl-BE" sz="2800" dirty="0" err="1" smtClean="0"/>
              <a:t>questions</a:t>
            </a:r>
            <a:r>
              <a:rPr lang="nl-BE" sz="2800" dirty="0" smtClean="0"/>
              <a:t> </a:t>
            </a:r>
            <a:r>
              <a:rPr lang="nl-BE" sz="2800" dirty="0" err="1" smtClean="0"/>
              <a:t>for</a:t>
            </a:r>
            <a:r>
              <a:rPr lang="nl-BE" sz="2800" dirty="0" smtClean="0"/>
              <a:t> </a:t>
            </a:r>
            <a:r>
              <a:rPr lang="nl-BE" sz="2800" dirty="0" err="1" smtClean="0"/>
              <a:t>occupational</a:t>
            </a:r>
            <a:r>
              <a:rPr lang="nl-BE" sz="2800" dirty="0" smtClean="0"/>
              <a:t> </a:t>
            </a:r>
            <a:r>
              <a:rPr lang="nl-BE" sz="2800" dirty="0" err="1" smtClean="0"/>
              <a:t>history</a:t>
            </a:r>
            <a:r>
              <a:rPr lang="nl-BE" sz="2800" dirty="0" smtClean="0"/>
              <a:t>  </a:t>
            </a:r>
            <a:r>
              <a:rPr lang="nl-BE" sz="2800" dirty="0" err="1" smtClean="0"/>
              <a:t>taking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900" dirty="0" err="1" smtClean="0"/>
              <a:t>Key</a:t>
            </a:r>
            <a:r>
              <a:rPr lang="nl-NL" sz="4900" dirty="0" smtClean="0"/>
              <a:t> </a:t>
            </a:r>
            <a:r>
              <a:rPr lang="nl-NL" sz="4900" dirty="0" err="1" smtClean="0"/>
              <a:t>Questions</a:t>
            </a:r>
            <a:r>
              <a:rPr lang="nl-NL" sz="4900" dirty="0" smtClean="0"/>
              <a:t> : WARP  </a:t>
            </a:r>
            <a:br>
              <a:rPr lang="nl-NL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dirty="0"/>
              <a:t> 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2800" b="1" dirty="0"/>
              <a:t>W</a:t>
            </a:r>
            <a:r>
              <a:rPr lang="en-GB" sz="12800" dirty="0"/>
              <a:t>ork : could the work of the patient be (part of) the cause or the aggravation of his/her complaint </a:t>
            </a:r>
            <a:r>
              <a:rPr lang="en-GB" sz="12800" dirty="0" smtClean="0"/>
              <a:t>or </a:t>
            </a:r>
            <a:r>
              <a:rPr lang="en-GB" sz="12800" dirty="0"/>
              <a:t>disease? </a:t>
            </a:r>
            <a:endParaRPr lang="en-US" sz="1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2800" b="1" dirty="0"/>
              <a:t>A</a:t>
            </a:r>
            <a:r>
              <a:rPr lang="en-GB" sz="12800" dirty="0"/>
              <a:t>ctivities : could the complaint / disease of the patient have consequences for his/her activities and participation in </a:t>
            </a:r>
            <a:r>
              <a:rPr lang="en-GB" sz="12800" dirty="0" smtClean="0"/>
              <a:t>work</a:t>
            </a:r>
            <a:endParaRPr lang="en-US" sz="1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2800" b="1" dirty="0"/>
              <a:t>R</a:t>
            </a:r>
            <a:r>
              <a:rPr lang="en-GB" sz="12800" dirty="0"/>
              <a:t>eferral : should I refer my patient to an occupational physician or another specialist</a:t>
            </a:r>
            <a:r>
              <a:rPr lang="en-US" sz="12800" dirty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2800" b="1" dirty="0"/>
              <a:t>P</a:t>
            </a:r>
            <a:r>
              <a:rPr lang="en-GB" sz="12800" dirty="0"/>
              <a:t>revention : Can I do something to prevent the (return of the) complaint or disease?</a:t>
            </a:r>
            <a:endParaRPr lang="en-US" sz="1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err="1" smtClean="0"/>
              <a:t>Key</a:t>
            </a:r>
            <a:r>
              <a:rPr lang="nl-NL" dirty="0" smtClean="0"/>
              <a:t> Screening </a:t>
            </a:r>
            <a:r>
              <a:rPr lang="nl-NL" dirty="0" err="1" smtClean="0"/>
              <a:t>Questions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type of work do you do? </a:t>
            </a:r>
          </a:p>
          <a:p>
            <a:r>
              <a:rPr lang="en-US" sz="2800" dirty="0"/>
              <a:t>Do you think your health problems might be related to your work? </a:t>
            </a:r>
          </a:p>
          <a:p>
            <a:r>
              <a:rPr lang="en-US" sz="2800" dirty="0"/>
              <a:t>Are your symptoms different at work and at home? </a:t>
            </a:r>
          </a:p>
          <a:p>
            <a:r>
              <a:rPr lang="en-US" sz="2800" dirty="0"/>
              <a:t>Are you currently </a:t>
            </a:r>
            <a:r>
              <a:rPr lang="en-US" sz="2800" dirty="0" smtClean="0"/>
              <a:t>or in the past exposed </a:t>
            </a:r>
            <a:r>
              <a:rPr lang="en-US" sz="2800" dirty="0"/>
              <a:t>to </a:t>
            </a:r>
            <a:r>
              <a:rPr lang="en-US" sz="2800" dirty="0" smtClean="0"/>
              <a:t>noise, chemicals</a:t>
            </a:r>
            <a:r>
              <a:rPr lang="en-US" sz="2800" dirty="0"/>
              <a:t>, dusts, metals, radiation, </a:t>
            </a:r>
            <a:r>
              <a:rPr lang="en-US" sz="2800" dirty="0" smtClean="0"/>
              <a:t>shiftwork, …? </a:t>
            </a:r>
            <a:endParaRPr lang="en-US" sz="2800" dirty="0"/>
          </a:p>
          <a:p>
            <a:r>
              <a:rPr lang="en-US" sz="2800" dirty="0"/>
              <a:t>Are any of your co-workers experiencing similar symptoms?</a:t>
            </a:r>
          </a:p>
          <a:p>
            <a:r>
              <a:rPr lang="en-US" sz="2800" dirty="0"/>
              <a:t>Is there an occupational health doctor or nurse at your workplace who I could speak to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32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nl-BE" dirty="0" err="1" smtClean="0"/>
              <a:t>Key</a:t>
            </a:r>
            <a:r>
              <a:rPr lang="nl-BE" dirty="0" smtClean="0"/>
              <a:t> </a:t>
            </a:r>
            <a:r>
              <a:rPr lang="nl-BE" dirty="0" err="1" smtClean="0"/>
              <a:t>organisations</a:t>
            </a:r>
            <a:endParaRPr lang="en-US" dirty="0"/>
          </a:p>
        </p:txBody>
      </p:sp>
      <p:pic>
        <p:nvPicPr>
          <p:cNvPr id="4" name="Tijdelijke aanduiding voor inhoud 3" descr="d4wcms_04634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786058"/>
            <a:ext cx="1581150" cy="666750"/>
          </a:xfrm>
        </p:spPr>
      </p:pic>
      <p:pic>
        <p:nvPicPr>
          <p:cNvPr id="5" name="Afbeelding 4" descr="who-logo-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1857364"/>
            <a:ext cx="2381250" cy="857250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428992" y="2000241"/>
            <a:ext cx="4643470" cy="1369463"/>
            <a:chOff x="3428992" y="2000241"/>
            <a:chExt cx="4643470" cy="1369463"/>
          </a:xfrm>
        </p:grpSpPr>
        <p:sp>
          <p:nvSpPr>
            <p:cNvPr id="6" name="Tekstvak 5"/>
            <p:cNvSpPr txBox="1"/>
            <p:nvPr/>
          </p:nvSpPr>
          <p:spPr>
            <a:xfrm>
              <a:off x="3428992" y="2000241"/>
              <a:ext cx="2571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http://www.who.int/en</a:t>
              </a:r>
            </a:p>
            <a:p>
              <a:endParaRPr lang="en-US" dirty="0"/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428992" y="3000372"/>
              <a:ext cx="464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http://www.ilo.org/global/lang--en/index.htm</a:t>
              </a:r>
              <a:endParaRPr lang="en-US" dirty="0"/>
            </a:p>
          </p:txBody>
        </p:sp>
      </p:grpSp>
      <p:pic>
        <p:nvPicPr>
          <p:cNvPr id="1026" name="Picture 2" descr="http://osha.europa.eu/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62" y="3717032"/>
            <a:ext cx="19145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3428992" y="3970516"/>
            <a:ext cx="260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http://osha.europa.eu/en</a:t>
            </a:r>
          </a:p>
        </p:txBody>
      </p:sp>
      <p:sp>
        <p:nvSpPr>
          <p:cNvPr id="8" name="Rechthoek 7"/>
          <p:cNvSpPr/>
          <p:nvPr/>
        </p:nvSpPr>
        <p:spPr>
          <a:xfrm>
            <a:off x="3464727" y="48399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http://epp.eurostat.ec.europa.eu/portal/page/portal/eurostat/home</a:t>
            </a:r>
          </a:p>
        </p:txBody>
      </p:sp>
      <p:pic>
        <p:nvPicPr>
          <p:cNvPr id="1028" name="Picture 4" descr="Flag of Europe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869160"/>
            <a:ext cx="952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Occupational</a:t>
            </a:r>
            <a:r>
              <a:rPr lang="nl-NL" dirty="0" smtClean="0"/>
              <a:t> </a:t>
            </a:r>
            <a:r>
              <a:rPr lang="nl-NL" dirty="0"/>
              <a:t>H</a:t>
            </a:r>
            <a:r>
              <a:rPr lang="nl-NL" dirty="0" smtClean="0"/>
              <a:t>ealth?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The promotion and maintenance of the highest degree of physical, mental and social well-being of workers in all occupations by preventing departures from health, controlling risks and the adaptation of work to people, and people to their jobs. </a:t>
            </a:r>
          </a:p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r>
              <a:rPr lang="en-US" sz="2800" dirty="0" smtClean="0"/>
              <a:t>(</a:t>
            </a:r>
            <a:r>
              <a:rPr lang="nl-BE" sz="2800" dirty="0" smtClean="0"/>
              <a:t>ILO/WHO 1950)</a:t>
            </a:r>
            <a:endParaRPr lang="en-US" sz="2800" dirty="0" smtClean="0">
              <a:cs typeface="Arial" charset="0"/>
            </a:endParaRPr>
          </a:p>
          <a:p>
            <a:pPr>
              <a:buNone/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nl-NL" dirty="0" err="1"/>
              <a:t>Importance</a:t>
            </a:r>
            <a:r>
              <a:rPr lang="nl-NL" dirty="0"/>
              <a:t> of </a:t>
            </a:r>
            <a:r>
              <a:rPr lang="nl-NL" dirty="0" err="1"/>
              <a:t>Occupational</a:t>
            </a:r>
            <a:r>
              <a:rPr lang="nl-NL" dirty="0"/>
              <a:t> Health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 smtClean="0"/>
              <a:t>The ILO </a:t>
            </a:r>
            <a:r>
              <a:rPr lang="nl-BE" sz="2800" dirty="0" err="1" smtClean="0"/>
              <a:t>estimates</a:t>
            </a:r>
            <a:r>
              <a:rPr lang="nl-BE" sz="2800" dirty="0" smtClean="0"/>
              <a:t> </a:t>
            </a:r>
            <a:r>
              <a:rPr lang="nl-BE" sz="2800" dirty="0" err="1" smtClean="0"/>
              <a:t>that</a:t>
            </a:r>
            <a:r>
              <a:rPr lang="nl-BE" sz="2800" dirty="0" smtClean="0"/>
              <a:t> </a:t>
            </a:r>
            <a:r>
              <a:rPr lang="nl-BE" sz="2800" dirty="0" err="1" smtClean="0"/>
              <a:t>each</a:t>
            </a:r>
            <a:r>
              <a:rPr lang="nl-BE" sz="2800" dirty="0" smtClean="0"/>
              <a:t> </a:t>
            </a:r>
            <a:r>
              <a:rPr lang="nl-BE" sz="2800" dirty="0" err="1" smtClean="0"/>
              <a:t>year</a:t>
            </a:r>
            <a:r>
              <a:rPr lang="nl-BE" sz="2800" dirty="0" smtClean="0"/>
              <a:t> 2.3 </a:t>
            </a:r>
            <a:r>
              <a:rPr lang="nl-BE" sz="2800" dirty="0" err="1" smtClean="0"/>
              <a:t>million</a:t>
            </a:r>
            <a:r>
              <a:rPr lang="nl-BE" sz="2800" dirty="0" smtClean="0"/>
              <a:t> persons die </a:t>
            </a:r>
            <a:r>
              <a:rPr lang="nl-BE" sz="2800" dirty="0" err="1" smtClean="0"/>
              <a:t>from</a:t>
            </a:r>
            <a:r>
              <a:rPr lang="nl-BE" sz="2800" dirty="0" smtClean="0"/>
              <a:t> </a:t>
            </a:r>
            <a:r>
              <a:rPr lang="nl-BE" sz="2800" dirty="0" err="1" smtClean="0"/>
              <a:t>work-related</a:t>
            </a:r>
            <a:r>
              <a:rPr lang="nl-BE" sz="2800" dirty="0" smtClean="0"/>
              <a:t> accidents </a:t>
            </a:r>
            <a:r>
              <a:rPr lang="nl-BE" sz="2800" dirty="0" err="1" smtClean="0"/>
              <a:t>and</a:t>
            </a:r>
            <a:r>
              <a:rPr lang="nl-BE" sz="2800" dirty="0" smtClean="0"/>
              <a:t> </a:t>
            </a:r>
            <a:r>
              <a:rPr lang="nl-BE" sz="2800" dirty="0" err="1" smtClean="0"/>
              <a:t>diseases</a:t>
            </a:r>
            <a:r>
              <a:rPr lang="nl-BE" sz="2800" dirty="0" smtClean="0"/>
              <a:t> </a:t>
            </a:r>
            <a:r>
              <a:rPr lang="nl-BE" sz="2800" dirty="0" err="1" smtClean="0"/>
              <a:t>including</a:t>
            </a:r>
            <a:r>
              <a:rPr lang="nl-BE" sz="2800" dirty="0" smtClean="0"/>
              <a:t> 360.000 </a:t>
            </a:r>
            <a:r>
              <a:rPr lang="nl-BE" sz="2800" dirty="0" err="1" smtClean="0"/>
              <a:t>fatal</a:t>
            </a:r>
            <a:r>
              <a:rPr lang="nl-BE" sz="2800" dirty="0" smtClean="0"/>
              <a:t> accidents </a:t>
            </a:r>
            <a:r>
              <a:rPr lang="nl-BE" sz="2800" dirty="0" err="1" smtClean="0"/>
              <a:t>and</a:t>
            </a:r>
            <a:r>
              <a:rPr lang="nl-BE" sz="2800" dirty="0" smtClean="0"/>
              <a:t> </a:t>
            </a:r>
            <a:r>
              <a:rPr lang="nl-BE" sz="2800" dirty="0" err="1" smtClean="0"/>
              <a:t>an</a:t>
            </a:r>
            <a:r>
              <a:rPr lang="nl-BE" sz="2800" dirty="0" smtClean="0"/>
              <a:t> </a:t>
            </a:r>
            <a:r>
              <a:rPr lang="nl-BE" sz="2800" dirty="0" err="1" smtClean="0"/>
              <a:t>estimated</a:t>
            </a:r>
            <a:r>
              <a:rPr lang="nl-BE" sz="2800" dirty="0" smtClean="0"/>
              <a:t> 1.95 </a:t>
            </a:r>
            <a:r>
              <a:rPr lang="nl-BE" sz="2800" dirty="0" err="1" smtClean="0"/>
              <a:t>million</a:t>
            </a:r>
            <a:r>
              <a:rPr lang="nl-BE" sz="2800" dirty="0" smtClean="0"/>
              <a:t> </a:t>
            </a:r>
            <a:r>
              <a:rPr lang="nl-BE" sz="2800" dirty="0" err="1" smtClean="0"/>
              <a:t>fatal</a:t>
            </a:r>
            <a:r>
              <a:rPr lang="nl-BE" sz="2800" dirty="0" smtClean="0"/>
              <a:t> </a:t>
            </a:r>
            <a:r>
              <a:rPr lang="nl-BE" sz="2800" dirty="0" err="1" smtClean="0"/>
              <a:t>work-related</a:t>
            </a:r>
            <a:r>
              <a:rPr lang="nl-BE" sz="2800" dirty="0" smtClean="0"/>
              <a:t> </a:t>
            </a:r>
            <a:r>
              <a:rPr lang="nl-BE" sz="2800" dirty="0" err="1" smtClean="0"/>
              <a:t>diseases</a:t>
            </a:r>
            <a:r>
              <a:rPr lang="nl-BE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nl-BE" sz="2800" dirty="0" smtClean="0"/>
              <a:t>In </a:t>
            </a:r>
            <a:r>
              <a:rPr lang="nl-BE" sz="2800" dirty="0" err="1" smtClean="0"/>
              <a:t>economic</a:t>
            </a:r>
            <a:r>
              <a:rPr lang="nl-BE" sz="2800" dirty="0" smtClean="0"/>
              <a:t> </a:t>
            </a:r>
            <a:r>
              <a:rPr lang="nl-BE" sz="2800" dirty="0" err="1" smtClean="0"/>
              <a:t>terms</a:t>
            </a:r>
            <a:r>
              <a:rPr lang="nl-BE" sz="2800" dirty="0" smtClean="0"/>
              <a:t>, </a:t>
            </a:r>
            <a:r>
              <a:rPr lang="nl-BE" sz="2800" dirty="0" err="1" smtClean="0"/>
              <a:t>roughly</a:t>
            </a:r>
            <a:r>
              <a:rPr lang="nl-BE" sz="2800" dirty="0" smtClean="0"/>
              <a:t> 4% of the </a:t>
            </a:r>
            <a:r>
              <a:rPr lang="nl-BE" sz="2800" dirty="0" err="1" smtClean="0"/>
              <a:t>annual</a:t>
            </a:r>
            <a:r>
              <a:rPr lang="nl-BE" sz="2800" dirty="0" smtClean="0"/>
              <a:t> GDP is </a:t>
            </a:r>
            <a:r>
              <a:rPr lang="nl-BE" sz="2800" dirty="0" err="1" smtClean="0"/>
              <a:t>siphoned</a:t>
            </a:r>
            <a:r>
              <a:rPr lang="nl-BE" sz="2800" dirty="0" smtClean="0"/>
              <a:t> off </a:t>
            </a:r>
            <a:r>
              <a:rPr lang="nl-BE" sz="2800" dirty="0" err="1" smtClean="0"/>
              <a:t>by</a:t>
            </a:r>
            <a:r>
              <a:rPr lang="nl-BE" sz="2800" dirty="0" smtClean="0"/>
              <a:t> direct </a:t>
            </a:r>
            <a:r>
              <a:rPr lang="nl-BE" sz="2800" dirty="0" err="1" smtClean="0"/>
              <a:t>and</a:t>
            </a:r>
            <a:r>
              <a:rPr lang="nl-BE" sz="2800" dirty="0" smtClean="0"/>
              <a:t> indirect </a:t>
            </a:r>
            <a:r>
              <a:rPr lang="nl-BE" sz="2800" dirty="0" err="1" smtClean="0"/>
              <a:t>costs</a:t>
            </a:r>
            <a:r>
              <a:rPr lang="nl-BE" sz="2800" dirty="0" smtClean="0"/>
              <a:t> of </a:t>
            </a:r>
            <a:r>
              <a:rPr lang="nl-BE" sz="2800" dirty="0" err="1" smtClean="0"/>
              <a:t>occupational</a:t>
            </a:r>
            <a:r>
              <a:rPr lang="nl-BE" sz="2800" dirty="0" smtClean="0"/>
              <a:t> accident </a:t>
            </a:r>
            <a:r>
              <a:rPr lang="nl-BE" sz="2800" dirty="0" err="1" smtClean="0"/>
              <a:t>and</a:t>
            </a:r>
            <a:r>
              <a:rPr lang="nl-BE" sz="2800" dirty="0" smtClean="0"/>
              <a:t> </a:t>
            </a:r>
            <a:r>
              <a:rPr lang="nl-BE" sz="2800" dirty="0" err="1" smtClean="0"/>
              <a:t>diseases</a:t>
            </a:r>
            <a:r>
              <a:rPr lang="nl-BE" sz="2800" dirty="0" smtClean="0"/>
              <a:t>.</a:t>
            </a:r>
          </a:p>
          <a:p>
            <a:pPr marL="1371600" lvl="3" indent="0">
              <a:buNone/>
            </a:pPr>
            <a:r>
              <a:rPr lang="nl-BE" sz="2800" dirty="0"/>
              <a:t>	</a:t>
            </a:r>
            <a:r>
              <a:rPr lang="nl-BE" sz="2800" dirty="0" smtClean="0"/>
              <a:t>				 (FACTS</a:t>
            </a:r>
            <a:r>
              <a:rPr lang="en-US" sz="2800" dirty="0" smtClean="0"/>
              <a:t> ILO 2009</a:t>
            </a:r>
            <a:r>
              <a:rPr lang="nl-BE" sz="2800" dirty="0"/>
              <a:t>)</a:t>
            </a:r>
            <a:endParaRPr lang="en-US" sz="2800" dirty="0">
              <a:cs typeface="Arial" charset="0"/>
            </a:endParaRPr>
          </a:p>
          <a:p>
            <a:pPr marL="1371600" lvl="3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80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err="1" smtClean="0"/>
              <a:t>Importance</a:t>
            </a:r>
            <a:r>
              <a:rPr lang="nl-NL" dirty="0" smtClean="0"/>
              <a:t> of </a:t>
            </a:r>
            <a:r>
              <a:rPr lang="nl-NL" dirty="0" err="1" smtClean="0"/>
              <a:t>Occupational</a:t>
            </a:r>
            <a:r>
              <a:rPr lang="nl-NL" dirty="0" smtClean="0"/>
              <a:t> Health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Most </a:t>
            </a:r>
            <a:r>
              <a:rPr lang="nl-NL" sz="2800" dirty="0" err="1" smtClean="0"/>
              <a:t>adults</a:t>
            </a:r>
            <a:r>
              <a:rPr lang="nl-NL" sz="2800" dirty="0" smtClean="0"/>
              <a:t> </a:t>
            </a:r>
            <a:r>
              <a:rPr lang="nl-NL" sz="2800" dirty="0" err="1" smtClean="0"/>
              <a:t>spend</a:t>
            </a:r>
            <a:r>
              <a:rPr lang="nl-NL" sz="2800" dirty="0" smtClean="0"/>
              <a:t> a </a:t>
            </a:r>
            <a:r>
              <a:rPr lang="nl-NL" sz="2800" dirty="0" err="1" smtClean="0"/>
              <a:t>third</a:t>
            </a:r>
            <a:r>
              <a:rPr lang="nl-NL" sz="2800" dirty="0" smtClean="0"/>
              <a:t> of </a:t>
            </a:r>
            <a:r>
              <a:rPr lang="nl-NL" sz="2800" dirty="0" err="1" smtClean="0"/>
              <a:t>their</a:t>
            </a:r>
            <a:r>
              <a:rPr lang="nl-NL" sz="2800" dirty="0" smtClean="0"/>
              <a:t> </a:t>
            </a:r>
            <a:r>
              <a:rPr lang="nl-NL" sz="2800" dirty="0" err="1" smtClean="0"/>
              <a:t>lives</a:t>
            </a:r>
            <a:r>
              <a:rPr lang="nl-NL" sz="2800" dirty="0" smtClean="0"/>
              <a:t> at </a:t>
            </a:r>
            <a:r>
              <a:rPr lang="nl-NL" sz="2800" dirty="0" err="1" smtClean="0"/>
              <a:t>work</a:t>
            </a:r>
            <a:endParaRPr lang="nl-NL" sz="2800" dirty="0" smtClean="0"/>
          </a:p>
          <a:p>
            <a:r>
              <a:rPr lang="nl-NL" sz="2800" dirty="0" err="1" smtClean="0"/>
              <a:t>Multitude</a:t>
            </a:r>
            <a:r>
              <a:rPr lang="nl-NL" sz="2800" dirty="0" smtClean="0"/>
              <a:t> of health hazards at </a:t>
            </a:r>
            <a:r>
              <a:rPr lang="nl-NL" sz="2800" dirty="0" err="1" smtClean="0"/>
              <a:t>work</a:t>
            </a:r>
            <a:endParaRPr lang="nl-NL" sz="2800" dirty="0" smtClean="0"/>
          </a:p>
          <a:p>
            <a:pPr marL="457200" lvl="1" indent="0">
              <a:buNone/>
            </a:pPr>
            <a:endParaRPr lang="nl-NL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79661"/>
              </p:ext>
            </p:extLst>
          </p:nvPr>
        </p:nvGraphicFramePr>
        <p:xfrm>
          <a:off x="827584" y="2852936"/>
          <a:ext cx="7560840" cy="344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9731"/>
                <a:gridCol w="3691109"/>
              </a:tblGrid>
              <a:tr h="504056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Chemical</a:t>
                      </a:r>
                      <a:r>
                        <a:rPr lang="nl-BE" sz="2800" baseline="0" dirty="0" smtClean="0"/>
                        <a:t> agents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Liquids, </a:t>
                      </a:r>
                      <a:r>
                        <a:rPr lang="nl-BE" sz="2800" dirty="0" err="1" smtClean="0"/>
                        <a:t>gases</a:t>
                      </a:r>
                      <a:r>
                        <a:rPr lang="nl-BE" sz="2800" dirty="0" smtClean="0"/>
                        <a:t>, </a:t>
                      </a:r>
                      <a:r>
                        <a:rPr lang="nl-BE" sz="2800" dirty="0" err="1" smtClean="0"/>
                        <a:t>dusts</a:t>
                      </a:r>
                      <a:r>
                        <a:rPr lang="nl-BE" sz="2800" dirty="0" smtClean="0"/>
                        <a:t>,…</a:t>
                      </a:r>
                      <a:endParaRPr lang="en-US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sz="2800" dirty="0" err="1" smtClean="0"/>
                        <a:t>Physical</a:t>
                      </a:r>
                      <a:r>
                        <a:rPr lang="nl-BE" sz="2800" dirty="0" smtClean="0"/>
                        <a:t> agents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err="1" smtClean="0"/>
                        <a:t>Noise</a:t>
                      </a:r>
                      <a:r>
                        <a:rPr lang="nl-BE" sz="2800" dirty="0" smtClean="0"/>
                        <a:t>, </a:t>
                      </a:r>
                      <a:r>
                        <a:rPr lang="nl-BE" sz="2800" dirty="0" err="1" smtClean="0"/>
                        <a:t>vibration</a:t>
                      </a:r>
                      <a:r>
                        <a:rPr lang="nl-BE" sz="2800" dirty="0" smtClean="0"/>
                        <a:t>, </a:t>
                      </a:r>
                      <a:r>
                        <a:rPr lang="nl-BE" sz="2800" dirty="0" err="1" smtClean="0"/>
                        <a:t>radiation</a:t>
                      </a:r>
                      <a:r>
                        <a:rPr lang="nl-BE" sz="2800" dirty="0" smtClean="0"/>
                        <a:t>,…</a:t>
                      </a:r>
                      <a:endParaRPr lang="en-US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sz="2800" dirty="0" err="1" smtClean="0"/>
                        <a:t>Biological</a:t>
                      </a:r>
                      <a:r>
                        <a:rPr lang="nl-BE" sz="2800" dirty="0" smtClean="0"/>
                        <a:t> agents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err="1" smtClean="0"/>
                        <a:t>Bacteria</a:t>
                      </a:r>
                      <a:r>
                        <a:rPr lang="nl-BE" sz="2800" dirty="0" smtClean="0"/>
                        <a:t>, </a:t>
                      </a:r>
                      <a:r>
                        <a:rPr lang="nl-BE" sz="2800" dirty="0" err="1" smtClean="0"/>
                        <a:t>viruses</a:t>
                      </a:r>
                      <a:r>
                        <a:rPr lang="nl-BE" sz="2800" dirty="0" smtClean="0"/>
                        <a:t>,…</a:t>
                      </a:r>
                      <a:endParaRPr lang="en-US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sz="2800" dirty="0" err="1" smtClean="0"/>
                        <a:t>Ergonomic</a:t>
                      </a:r>
                      <a:r>
                        <a:rPr lang="nl-BE" sz="2800" dirty="0" smtClean="0"/>
                        <a:t> factors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err="1" smtClean="0"/>
                        <a:t>Lifting</a:t>
                      </a:r>
                      <a:r>
                        <a:rPr lang="nl-BE" sz="2800" dirty="0" smtClean="0"/>
                        <a:t>, </a:t>
                      </a:r>
                      <a:r>
                        <a:rPr lang="nl-BE" sz="2800" dirty="0" err="1" smtClean="0"/>
                        <a:t>repetitive</a:t>
                      </a:r>
                      <a:r>
                        <a:rPr lang="nl-BE" sz="2800" dirty="0" smtClean="0"/>
                        <a:t> motion,…</a:t>
                      </a:r>
                      <a:endParaRPr lang="en-US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sz="2800" dirty="0" err="1" smtClean="0"/>
                        <a:t>Psychosocial</a:t>
                      </a:r>
                      <a:r>
                        <a:rPr lang="nl-BE" sz="2800" dirty="0" smtClean="0"/>
                        <a:t> factors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Stress, shift </a:t>
                      </a:r>
                      <a:r>
                        <a:rPr lang="nl-BE" sz="2800" dirty="0" err="1" smtClean="0"/>
                        <a:t>work</a:t>
                      </a:r>
                      <a:r>
                        <a:rPr lang="nl-BE" sz="2800" dirty="0" smtClean="0"/>
                        <a:t>,…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Hazards </a:t>
            </a:r>
            <a:r>
              <a:rPr lang="nl-BE" dirty="0" err="1" smtClean="0"/>
              <a:t>and</a:t>
            </a:r>
            <a:r>
              <a:rPr lang="nl-BE" dirty="0" smtClean="0"/>
              <a:t> risks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                     </a:t>
            </a:r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                  </a:t>
            </a:r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      A							     B</a:t>
            </a:r>
            <a:endParaRPr lang="nl-BE" dirty="0"/>
          </a:p>
          <a:p>
            <a:endParaRPr lang="nl-NL" dirty="0" smtClean="0"/>
          </a:p>
          <a:p>
            <a:r>
              <a:rPr lang="nl-NL" sz="3000" dirty="0" smtClean="0"/>
              <a:t>A = Hazard : </a:t>
            </a:r>
            <a:r>
              <a:rPr lang="nl-NL" sz="3000" dirty="0" err="1" smtClean="0"/>
              <a:t>anything</a:t>
            </a:r>
            <a:r>
              <a:rPr lang="nl-NL" sz="3000" dirty="0" smtClean="0"/>
              <a:t> </a:t>
            </a:r>
            <a:r>
              <a:rPr lang="nl-NL" sz="3000" dirty="0" err="1"/>
              <a:t>that</a:t>
            </a:r>
            <a:r>
              <a:rPr lang="nl-NL" sz="3000" dirty="0"/>
              <a:t> </a:t>
            </a:r>
            <a:r>
              <a:rPr lang="nl-NL" sz="3000" dirty="0" err="1"/>
              <a:t>can</a:t>
            </a:r>
            <a:r>
              <a:rPr lang="nl-NL" sz="3000" dirty="0"/>
              <a:t> </a:t>
            </a:r>
            <a:r>
              <a:rPr lang="nl-NL" sz="3000" dirty="0" err="1"/>
              <a:t>cause</a:t>
            </a:r>
            <a:r>
              <a:rPr lang="nl-NL" sz="3000" dirty="0"/>
              <a:t> </a:t>
            </a:r>
            <a:r>
              <a:rPr lang="nl-NL" sz="3000" dirty="0" err="1"/>
              <a:t>harm</a:t>
            </a:r>
            <a:r>
              <a:rPr lang="nl-NL" sz="3000" dirty="0"/>
              <a:t> </a:t>
            </a:r>
          </a:p>
          <a:p>
            <a:r>
              <a:rPr lang="nl-NL" sz="3000" dirty="0" smtClean="0"/>
              <a:t>B = Risk :  the </a:t>
            </a:r>
            <a:r>
              <a:rPr lang="nl-NL" sz="3000" dirty="0"/>
              <a:t>chance, high or low, </a:t>
            </a:r>
            <a:r>
              <a:rPr lang="nl-NL" sz="3000" dirty="0" err="1"/>
              <a:t>that</a:t>
            </a:r>
            <a:r>
              <a:rPr lang="nl-NL" sz="3000" dirty="0"/>
              <a:t> </a:t>
            </a:r>
            <a:r>
              <a:rPr lang="nl-NL" sz="3000" dirty="0" err="1"/>
              <a:t>somebody</a:t>
            </a:r>
            <a:r>
              <a:rPr lang="nl-NL" sz="3000" dirty="0"/>
              <a:t> </a:t>
            </a:r>
            <a:r>
              <a:rPr lang="nl-NL" sz="3000" dirty="0" err="1" smtClean="0"/>
              <a:t>will</a:t>
            </a:r>
            <a:endParaRPr lang="nl-NL" sz="3000" dirty="0" smtClean="0"/>
          </a:p>
          <a:p>
            <a:pPr marL="0" indent="0">
              <a:buNone/>
            </a:pPr>
            <a:r>
              <a:rPr lang="nl-NL" sz="3000" dirty="0" smtClean="0"/>
              <a:t>    </a:t>
            </a:r>
            <a:r>
              <a:rPr lang="nl-NL" sz="3000" dirty="0" err="1" smtClean="0"/>
              <a:t>be</a:t>
            </a:r>
            <a:r>
              <a:rPr lang="nl-NL" sz="3000" dirty="0" smtClean="0"/>
              <a:t> </a:t>
            </a:r>
            <a:r>
              <a:rPr lang="nl-NL" sz="3000" dirty="0" err="1"/>
              <a:t>harmed</a:t>
            </a:r>
            <a:r>
              <a:rPr lang="nl-NL" sz="3000" dirty="0"/>
              <a:t> </a:t>
            </a:r>
            <a:r>
              <a:rPr lang="nl-NL" sz="3000" dirty="0" err="1"/>
              <a:t>by</a:t>
            </a:r>
            <a:r>
              <a:rPr lang="nl-NL" sz="3000" dirty="0"/>
              <a:t> the </a:t>
            </a:r>
            <a:r>
              <a:rPr lang="nl-NL" sz="3000" dirty="0" smtClean="0"/>
              <a:t>hazard</a:t>
            </a:r>
          </a:p>
          <a:p>
            <a:endParaRPr lang="nl-NL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45674"/>
            <a:ext cx="5763846" cy="317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2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Fig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805612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251520" y="548680"/>
            <a:ext cx="85677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fr-FR" sz="2400" b="1" dirty="0" err="1"/>
              <a:t>Deaths</a:t>
            </a:r>
            <a:r>
              <a:rPr lang="fr-FR" sz="2400" b="1" dirty="0"/>
              <a:t> </a:t>
            </a:r>
            <a:r>
              <a:rPr lang="fr-FR" sz="2400" b="1" dirty="0" err="1"/>
              <a:t>attributed</a:t>
            </a:r>
            <a:r>
              <a:rPr lang="fr-FR" sz="2400" b="1" dirty="0"/>
              <a:t> to 19 </a:t>
            </a:r>
            <a:r>
              <a:rPr lang="fr-FR" sz="2400" b="1" dirty="0" err="1"/>
              <a:t>leading</a:t>
            </a:r>
            <a:r>
              <a:rPr lang="fr-FR" sz="2400" b="1" dirty="0"/>
              <a:t> </a:t>
            </a:r>
            <a:r>
              <a:rPr lang="fr-FR" sz="2400" b="1" dirty="0" err="1"/>
              <a:t>factors</a:t>
            </a:r>
            <a:r>
              <a:rPr lang="fr-FR" sz="2400" b="1" dirty="0"/>
              <a:t>,</a:t>
            </a:r>
            <a:br>
              <a:rPr lang="fr-FR" sz="2400" b="1" dirty="0"/>
            </a:br>
            <a:r>
              <a:rPr lang="fr-FR" sz="2400" b="1" dirty="0"/>
              <a:t>by country </a:t>
            </a:r>
            <a:r>
              <a:rPr lang="fr-FR" sz="2400" b="1" dirty="0" err="1"/>
              <a:t>income</a:t>
            </a:r>
            <a:r>
              <a:rPr lang="fr-FR" sz="2400" b="1" dirty="0"/>
              <a:t> </a:t>
            </a:r>
            <a:r>
              <a:rPr lang="fr-FR" sz="2400" b="1" dirty="0" err="1"/>
              <a:t>level</a:t>
            </a:r>
            <a:r>
              <a:rPr lang="fr-FR" sz="2400" b="1" dirty="0"/>
              <a:t>, </a:t>
            </a:r>
            <a:r>
              <a:rPr lang="fr-FR" sz="2400" b="1" dirty="0" smtClean="0"/>
              <a:t>WHO 2004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480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51520" y="620688"/>
            <a:ext cx="85677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fr-FR" sz="2400" b="1" dirty="0" err="1"/>
              <a:t>Percentage</a:t>
            </a:r>
            <a:r>
              <a:rPr lang="fr-FR" sz="2400" b="1" dirty="0"/>
              <a:t> of </a:t>
            </a:r>
            <a:r>
              <a:rPr lang="fr-FR" sz="2400" b="1" dirty="0" err="1"/>
              <a:t>disability-adjusted</a:t>
            </a:r>
            <a:r>
              <a:rPr lang="fr-FR" sz="2400" b="1" dirty="0"/>
              <a:t> life </a:t>
            </a:r>
            <a:r>
              <a:rPr lang="fr-FR" sz="2400" b="1" dirty="0" err="1"/>
              <a:t>years</a:t>
            </a:r>
            <a:r>
              <a:rPr lang="fr-FR" sz="2400" b="1" dirty="0"/>
              <a:t> (</a:t>
            </a:r>
            <a:r>
              <a:rPr lang="fr-FR" sz="2400" b="1" dirty="0" err="1"/>
              <a:t>DALYs</a:t>
            </a:r>
            <a:r>
              <a:rPr lang="fr-FR" sz="2400" b="1" dirty="0" smtClean="0"/>
              <a:t>) </a:t>
            </a:r>
            <a:r>
              <a:rPr lang="fr-FR" sz="2400" b="1" dirty="0" err="1" smtClean="0"/>
              <a:t>attributed</a:t>
            </a:r>
            <a:r>
              <a:rPr lang="fr-FR" sz="2400" b="1" dirty="0" smtClean="0"/>
              <a:t> </a:t>
            </a: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 smtClean="0"/>
              <a:t>to </a:t>
            </a:r>
            <a:r>
              <a:rPr lang="fr-FR" sz="2400" b="1" dirty="0"/>
              <a:t>19 </a:t>
            </a:r>
            <a:r>
              <a:rPr lang="fr-FR" sz="2400" b="1" dirty="0" err="1"/>
              <a:t>leading</a:t>
            </a:r>
            <a:r>
              <a:rPr lang="fr-FR" sz="2400" b="1" dirty="0"/>
              <a:t> </a:t>
            </a:r>
            <a:r>
              <a:rPr lang="fr-FR" sz="2400" b="1" dirty="0" err="1"/>
              <a:t>risk</a:t>
            </a:r>
            <a:r>
              <a:rPr lang="fr-FR" sz="2400" b="1" dirty="0"/>
              <a:t> </a:t>
            </a:r>
            <a:r>
              <a:rPr lang="fr-FR" sz="2400" b="1" dirty="0" err="1"/>
              <a:t>factors</a:t>
            </a:r>
            <a:r>
              <a:rPr lang="fr-FR" sz="2400" b="1" dirty="0"/>
              <a:t>, by country </a:t>
            </a:r>
            <a:r>
              <a:rPr lang="fr-FR" sz="2400" b="1" dirty="0" err="1"/>
              <a:t>income</a:t>
            </a:r>
            <a:r>
              <a:rPr lang="fr-FR" sz="2400" b="1" dirty="0"/>
              <a:t> </a:t>
            </a:r>
            <a:r>
              <a:rPr lang="fr-FR" sz="2400" b="1" dirty="0" err="1"/>
              <a:t>level</a:t>
            </a:r>
            <a:r>
              <a:rPr lang="fr-FR" sz="2400" b="1" dirty="0"/>
              <a:t>, </a:t>
            </a:r>
            <a:r>
              <a:rPr lang="fr-FR" sz="2400" b="1" dirty="0" smtClean="0"/>
              <a:t>WHO  2004</a:t>
            </a:r>
            <a:endParaRPr lang="en-US" sz="2400" b="1" dirty="0"/>
          </a:p>
        </p:txBody>
      </p:sp>
      <p:pic>
        <p:nvPicPr>
          <p:cNvPr id="5123" name="Picture 6" descr="Fig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811962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3028</TotalTime>
  <Words>1095</Words>
  <Application>Microsoft Office PowerPoint</Application>
  <PresentationFormat>Diavoorstelling (4:3)</PresentationFormat>
  <Paragraphs>190</Paragraphs>
  <Slides>36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Office-thema</vt:lpstr>
      <vt:lpstr>An Introduction to  Work and Health</vt:lpstr>
      <vt:lpstr>Module Aims</vt:lpstr>
      <vt:lpstr>Learning Objectives</vt:lpstr>
      <vt:lpstr>What is Occupational Health?</vt:lpstr>
      <vt:lpstr>Importance of Occupational Health</vt:lpstr>
      <vt:lpstr>Importance of Occupational Health</vt:lpstr>
      <vt:lpstr>Hazards and risks</vt:lpstr>
      <vt:lpstr>PowerPoint-presentatie</vt:lpstr>
      <vt:lpstr>PowerPoint-presentatie</vt:lpstr>
      <vt:lpstr>PowerPoint-presentatie</vt:lpstr>
      <vt:lpstr>PowerPoint-presentatie</vt:lpstr>
      <vt:lpstr>History of occupational medicine</vt:lpstr>
      <vt:lpstr>EU Safety and Health at Work law</vt:lpstr>
      <vt:lpstr>Multiple key actors  </vt:lpstr>
      <vt:lpstr>PowerPoint-presentatie</vt:lpstr>
      <vt:lpstr>Role and tasks of OHS and the occupational physician</vt:lpstr>
      <vt:lpstr>European labour market</vt:lpstr>
      <vt:lpstr>EWCS survey 2010</vt:lpstr>
      <vt:lpstr>EWCS survey 2010</vt:lpstr>
      <vt:lpstr>Changing world of work</vt:lpstr>
      <vt:lpstr>Two-ways relationship</vt:lpstr>
      <vt:lpstr>Two-ways relationship</vt:lpstr>
      <vt:lpstr>Two-ways relationship</vt:lpstr>
      <vt:lpstr>Workload models - balance</vt:lpstr>
      <vt:lpstr>Accidents at work</vt:lpstr>
      <vt:lpstr>Accidents at work</vt:lpstr>
      <vt:lpstr>Accidents at work</vt:lpstr>
      <vt:lpstr>Occupational diseases</vt:lpstr>
      <vt:lpstr>Occupational diseases</vt:lpstr>
      <vt:lpstr> Iceberg Metaphor  </vt:lpstr>
      <vt:lpstr>PowerPoint-presentatie</vt:lpstr>
      <vt:lpstr>Absenteeism</vt:lpstr>
      <vt:lpstr>   Future Action Plan   </vt:lpstr>
      <vt:lpstr>  Key Questions : WARP     </vt:lpstr>
      <vt:lpstr>Key Screening Questions</vt:lpstr>
      <vt:lpstr>Key organisations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health</dc:title>
  <dc:creator>michverh</dc:creator>
  <cp:lastModifiedBy>Kamodata CVBA</cp:lastModifiedBy>
  <cp:revision>187</cp:revision>
  <cp:lastPrinted>2011-06-17T09:39:29Z</cp:lastPrinted>
  <dcterms:created xsi:type="dcterms:W3CDTF">2011-05-18T09:22:24Z</dcterms:created>
  <dcterms:modified xsi:type="dcterms:W3CDTF">2012-11-29T10:22:29Z</dcterms:modified>
</cp:coreProperties>
</file>